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315" r:id="rId4"/>
    <p:sldId id="316" r:id="rId5"/>
    <p:sldId id="265" r:id="rId6"/>
    <p:sldId id="268" r:id="rId7"/>
    <p:sldId id="318" r:id="rId8"/>
    <p:sldId id="267" r:id="rId9"/>
    <p:sldId id="266" r:id="rId10"/>
    <p:sldId id="270" r:id="rId11"/>
    <p:sldId id="295" r:id="rId12"/>
    <p:sldId id="319" r:id="rId13"/>
    <p:sldId id="303" r:id="rId14"/>
    <p:sldId id="321" r:id="rId15"/>
    <p:sldId id="320" r:id="rId16"/>
    <p:sldId id="311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269" r:id="rId30"/>
    <p:sldId id="288" r:id="rId31"/>
    <p:sldId id="335" r:id="rId32"/>
    <p:sldId id="341" r:id="rId33"/>
    <p:sldId id="342" r:id="rId34"/>
    <p:sldId id="343" r:id="rId35"/>
    <p:sldId id="344" r:id="rId36"/>
    <p:sldId id="345" r:id="rId37"/>
    <p:sldId id="336" r:id="rId38"/>
    <p:sldId id="337" r:id="rId39"/>
    <p:sldId id="338" r:id="rId40"/>
    <p:sldId id="339" r:id="rId41"/>
    <p:sldId id="346" r:id="rId42"/>
    <p:sldId id="291" r:id="rId43"/>
  </p:sldIdLst>
  <p:sldSz cx="9144000" cy="6858000" type="screen4x3"/>
  <p:notesSz cx="7102475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666633"/>
    <a:srgbClr val="336600"/>
    <a:srgbClr val="614020"/>
    <a:srgbClr val="523E30"/>
    <a:srgbClr val="B2B2B2"/>
    <a:srgbClr val="DDDDDD"/>
    <a:srgbClr val="B38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090" autoAdjust="0"/>
  </p:normalViewPr>
  <p:slideViewPr>
    <p:cSldViewPr>
      <p:cViewPr varScale="1">
        <p:scale>
          <a:sx n="109" d="100"/>
          <a:sy n="109" d="100"/>
        </p:scale>
        <p:origin x="168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73" tIns="48536" rIns="97073" bIns="48536" numCol="1" anchor="t" anchorCtr="0" compatLnSpc="1">
            <a:prstTxWarp prst="textNoShape">
              <a:avLst/>
            </a:prstTxWarp>
          </a:bodyPr>
          <a:lstStyle>
            <a:lvl1pPr defTabSz="969963">
              <a:defRPr kumimoji="1"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73" tIns="48536" rIns="97073" bIns="48536" numCol="1" anchor="t" anchorCtr="0" compatLnSpc="1">
            <a:prstTxWarp prst="textNoShape">
              <a:avLst/>
            </a:prstTxWarp>
          </a:bodyPr>
          <a:lstStyle>
            <a:lvl1pPr algn="r" defTabSz="969963">
              <a:defRPr kumimoji="1"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73" tIns="48536" rIns="97073" bIns="48536" numCol="1" anchor="b" anchorCtr="0" compatLnSpc="1">
            <a:prstTxWarp prst="textNoShape">
              <a:avLst/>
            </a:prstTxWarp>
          </a:bodyPr>
          <a:lstStyle>
            <a:lvl1pPr defTabSz="969963">
              <a:defRPr kumimoji="1" sz="13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SVS SATELLITE SYSTEMS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73" tIns="48536" rIns="97073" bIns="48536" numCol="1" anchor="b" anchorCtr="0" compatLnSpc="1">
            <a:prstTxWarp prst="textNoShape">
              <a:avLst/>
            </a:prstTxWarp>
          </a:bodyPr>
          <a:lstStyle>
            <a:lvl1pPr algn="r" defTabSz="969963">
              <a:defRPr kumimoji="1" sz="1300">
                <a:latin typeface="Times New Roman" pitchFamily="18" charset="0"/>
              </a:defRPr>
            </a:lvl1pPr>
          </a:lstStyle>
          <a:p>
            <a:pPr>
              <a:defRPr/>
            </a:pPr>
            <a:fld id="{52A83EA0-6407-4BDC-AF39-C2A67C5FA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98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073" tIns="48536" rIns="97073" bIns="48536" numCol="1" anchor="t" anchorCtr="0" compatLnSpc="1">
            <a:prstTxWarp prst="textNoShape">
              <a:avLst/>
            </a:prstTxWarp>
          </a:bodyPr>
          <a:lstStyle>
            <a:lvl1pPr defTabSz="969963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57650" y="0"/>
            <a:ext cx="3044825" cy="498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073" tIns="48536" rIns="97073" bIns="48536" numCol="1" anchor="t" anchorCtr="0" compatLnSpc="1">
            <a:prstTxWarp prst="textNoShape">
              <a:avLst/>
            </a:prstTxWarp>
          </a:bodyPr>
          <a:lstStyle>
            <a:lvl1pPr algn="r" defTabSz="969963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746125"/>
            <a:ext cx="5200650" cy="3900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895850"/>
            <a:ext cx="5229225" cy="4564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073" tIns="48536" rIns="97073" bIns="485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44825" cy="498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073" tIns="48536" rIns="97073" bIns="48536" numCol="1" anchor="b" anchorCtr="0" compatLnSpc="1">
            <a:prstTxWarp prst="textNoShape">
              <a:avLst/>
            </a:prstTxWarp>
          </a:bodyPr>
          <a:lstStyle>
            <a:lvl1pPr defTabSz="969963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SVS SATELLITE SYSTEMS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57650" y="9709150"/>
            <a:ext cx="3044825" cy="498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073" tIns="48536" rIns="97073" bIns="48536" numCol="1" anchor="b" anchorCtr="0" compatLnSpc="1">
            <a:prstTxWarp prst="textNoShape">
              <a:avLst/>
            </a:prstTxWarp>
          </a:bodyPr>
          <a:lstStyle>
            <a:lvl1pPr algn="r" defTabSz="969963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FE5F86E2-0E5D-4A9D-A44D-970FF3CEC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61963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23925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87475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49438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SVS SATELLITE SYSTEMS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5B1915-08A1-4C6D-AA2C-C8C246F99E7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SVS SATELLITE SYSTEMS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87506-44B1-499A-AE41-C7244C0616B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441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SVS SATELLITE SYSTEMS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87506-44B1-499A-AE41-C7244C0616B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9487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SVS SATELLITE SYSTEMS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87506-44B1-499A-AE41-C7244C0616B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4716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SVS SATELLITE SYSTEMS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87506-44B1-499A-AE41-C7244C0616B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5304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SVS SATELLITE SYSTEMS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87506-44B1-499A-AE41-C7244C0616B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3734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SVS SATELLITE SYSTEMS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87506-44B1-499A-AE41-C7244C0616B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5631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SVS SATELLITE SYSTEMS</a:t>
            </a:r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5F86E2-0E5D-4A9D-A44D-970FF3CECA4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35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SVS SATELLITE SYSTEMS</a:t>
            </a:r>
          </a:p>
        </p:txBody>
      </p:sp>
      <p:sp>
        <p:nvSpPr>
          <p:cNvPr id="378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F566B-D71C-4AE2-8069-83D0275F857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SVS SATELLITE SYSTEMS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87506-44B1-499A-AE41-C7244C0616B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SVS SATELLITE SYSTEMS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87506-44B1-499A-AE41-C7244C0616B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436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SVS SATELLITE SYSTEMS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87506-44B1-499A-AE41-C7244C0616B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8528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SVS SATELLITE SYSTEMS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87506-44B1-499A-AE41-C7244C0616B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0623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SVS SATELLITE SYSTEMS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87506-44B1-499A-AE41-C7244C0616B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1044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SVS SATELLITE SYSTEMS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87506-44B1-499A-AE41-C7244C0616B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2264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SVS SATELLITE SYSTEMS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69284-228A-458E-8810-E0D641851E5D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159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SVS SATELLITE SYSTEMS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67E49-8076-409E-9F9A-C07AC859384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529507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SVS SATELLITE SYSTEMS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FC361-A2EA-41B9-929F-43D333D41A09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8460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SVS SATELLITE SYSTEMS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D9A20-4705-4D9A-B927-483246F20D3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552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SVS SATELLITE SYSTEMS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F416FC-CE1C-417A-8B76-0F2082CF1851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55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SVS SATELLITE SYSTEMS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86965-EE61-4966-AD9B-1D95A595DC6D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0201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SVS SATELLITE SYSTEMS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A7541-34E4-428C-B10A-D59BED9FDDD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9574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SVS SATELLITE SYSTEMS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298466-0731-40F8-A9A8-F1698E1DB5B9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622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SVS SATELLITE SYSTEMS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88867-0780-4530-BC02-9CF0CBE84D7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802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SVS SATELLITE SYSTEMS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C7678-7935-4BE3-BE8B-6F5F9BE1A61E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948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SVS SATELLITE SYSTEMS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780B29-B998-4A73-9636-636CFAD2039D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002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SVS SATELLITE SYSTEMS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1E2DB-DF69-433B-859B-3CB129F1118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1903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tr-TR" smtClean="0"/>
              <a:t>SVS SATELLITE SYSTEMS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E67E49-8076-409E-9F9A-C07AC859384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340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ELGELER&#304;M\SVS%20dokuman\sunu\Telskobik%20anten.avi" TargetMode="External"/><Relationship Id="rId6" Type="http://schemas.openxmlformats.org/officeDocument/2006/relationships/image" Target="../media/image1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925940"/>
            <a:ext cx="6858000" cy="2387600"/>
          </a:xfrm>
          <a:noFill/>
        </p:spPr>
        <p:txBody>
          <a:bodyPr lIns="92075" tIns="46038" rIns="92075" bIns="46038" anchorCtr="0"/>
          <a:lstStyle/>
          <a:p>
            <a:pPr eaLnBrk="1" hangingPunct="1"/>
            <a:r>
              <a:rPr lang="tr-TR"/>
              <a:t/>
            </a:r>
            <a:br>
              <a:rPr lang="tr-TR"/>
            </a:br>
            <a:r>
              <a:rPr lang="en-US" b="1" i="0">
                <a:solidFill>
                  <a:srgbClr val="0070C0"/>
                </a:solidFill>
                <a:latin typeface="Corbel" pitchFamily="34" charset="0"/>
              </a:rPr>
              <a:t>SVS </a:t>
            </a:r>
            <a:r>
              <a:rPr lang="tr-TR" b="1" i="0">
                <a:solidFill>
                  <a:srgbClr val="0070C0"/>
                </a:solidFill>
                <a:latin typeface="Corbel" pitchFamily="34" charset="0"/>
              </a:rPr>
              <a:t>SATELLITE SYSTEMS</a:t>
            </a:r>
            <a:endParaRPr lang="en-US" b="1" i="0">
              <a:solidFill>
                <a:srgbClr val="0070C0"/>
              </a:solidFill>
              <a:latin typeface="Corbel" pitchFamily="34" charset="0"/>
            </a:endParaRPr>
          </a:p>
        </p:txBody>
      </p:sp>
      <p:sp>
        <p:nvSpPr>
          <p:cNvPr id="4098" name="Rectangle 8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4099" name="Rectangle 9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9F3EAF-B67D-490D-A610-46A9BC16479E}" type="slidenum">
              <a:rPr lang="tr-TR" smtClean="0"/>
              <a:pPr/>
              <a:t>1</a:t>
            </a:fld>
            <a:endParaRPr lang="tr-TR"/>
          </a:p>
        </p:txBody>
      </p:sp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457200" y="3810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 eaLnBrk="0" hangingPunct="0"/>
            <a:endParaRPr kumimoji="1" lang="tr-TR" sz="2400">
              <a:latin typeface="Times New Roman" pitchFamily="18" charset="0"/>
            </a:endParaRPr>
          </a:p>
        </p:txBody>
      </p:sp>
      <p:pic>
        <p:nvPicPr>
          <p:cNvPr id="8" name="7 Resim" descr="SVS SATELLITE SYSTEMS LOGO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8997" y="390237"/>
            <a:ext cx="1858615" cy="1330172"/>
          </a:xfrm>
          <a:prstGeom prst="rect">
            <a:avLst/>
          </a:prstGeom>
        </p:spPr>
      </p:pic>
      <p:sp>
        <p:nvSpPr>
          <p:cNvPr id="2" name="Alt Başlık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sz="4800" dirty="0" smtClean="0"/>
              <a:t>SVS – 2016</a:t>
            </a:r>
          </a:p>
          <a:p>
            <a:r>
              <a:rPr lang="tr-TR" sz="4800" dirty="0" smtClean="0"/>
              <a:t>İSTANBUL</a:t>
            </a:r>
            <a:endParaRPr lang="tr-TR" sz="4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sz="2400"/>
              <a:t>Mobil Uydu Haberleşme Terminalleri</a:t>
            </a:r>
          </a:p>
          <a:p>
            <a:pPr lvl="1" eaLnBrk="1" hangingPunct="1"/>
            <a:r>
              <a:rPr lang="tr-TR" sz="2400"/>
              <a:t>Transportable</a:t>
            </a:r>
          </a:p>
          <a:p>
            <a:pPr lvl="1" eaLnBrk="1" hangingPunct="1">
              <a:buFontTx/>
              <a:buNone/>
            </a:pPr>
            <a:endParaRPr lang="tr-TR"/>
          </a:p>
        </p:txBody>
      </p:sp>
      <p:sp>
        <p:nvSpPr>
          <p:cNvPr id="15362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15363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E02E7AF-5EB3-4CCF-AD40-0AC7E4CBA47D}" type="slidenum">
              <a:rPr lang="tr-TR" smtClean="0"/>
              <a:pPr/>
              <a:t>10</a:t>
            </a:fld>
            <a:endParaRPr lang="tr-TR"/>
          </a:p>
        </p:txBody>
      </p:sp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68" y="2610563"/>
            <a:ext cx="3022816" cy="278146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5367" name="Picture 6" descr="DSCI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9836" y="4131470"/>
            <a:ext cx="2808287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Lightweight High-Gain X-Band Antenna (LHGXA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873" y="2805500"/>
            <a:ext cx="2939615" cy="235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Resim" descr="SVS SATELLITE SYSTEMS LOGO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/>
              <a:t>Deniz Taşıtları için Anten Sistemleri</a:t>
            </a:r>
          </a:p>
        </p:txBody>
      </p:sp>
      <p:sp>
        <p:nvSpPr>
          <p:cNvPr id="16386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16387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D3286C8-97FD-43BE-B939-285815DB80A2}" type="slidenum">
              <a:rPr lang="tr-TR" smtClean="0"/>
              <a:pPr/>
              <a:t>11</a:t>
            </a:fld>
            <a:endParaRPr lang="tr-TR"/>
          </a:p>
        </p:txBody>
      </p:sp>
      <p:pic>
        <p:nvPicPr>
          <p:cNvPr id="16390" name="Picture 7" descr="logo_tah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492375"/>
            <a:ext cx="29051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 descr="rad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00" y="3536950"/>
            <a:ext cx="10287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2528888"/>
            <a:ext cx="4211637" cy="9032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639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3897313"/>
            <a:ext cx="2867025" cy="2114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639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3429000"/>
            <a:ext cx="2327275" cy="27813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6395" name="Picture 14" descr="v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3608388"/>
            <a:ext cx="18097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Resim" descr="SVS SATELLITE SYSTEMS LOGO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idx="1"/>
          </p:nvPr>
        </p:nvSpPr>
        <p:spPr>
          <a:xfrm>
            <a:off x="738188" y="1895475"/>
            <a:ext cx="8045450" cy="4116388"/>
          </a:xfrm>
        </p:spPr>
        <p:txBody>
          <a:bodyPr/>
          <a:lstStyle/>
          <a:p>
            <a:pPr eaLnBrk="1" hangingPunct="1"/>
            <a:r>
              <a:rPr lang="tr-TR" dirty="0"/>
              <a:t>Mobil Haberleşme İstasyonları</a:t>
            </a:r>
          </a:p>
          <a:p>
            <a:pPr lvl="1" eaLnBrk="1" hangingPunct="1"/>
            <a:r>
              <a:rPr lang="tr-TR" dirty="0"/>
              <a:t>Değişim</a:t>
            </a:r>
          </a:p>
          <a:p>
            <a:pPr lvl="2" eaLnBrk="1" hangingPunct="1"/>
            <a:r>
              <a:rPr lang="tr-TR" dirty="0"/>
              <a:t>Küçülen anten çapları</a:t>
            </a:r>
          </a:p>
          <a:p>
            <a:pPr lvl="2" eaLnBrk="1" hangingPunct="1"/>
            <a:r>
              <a:rPr lang="tr-TR" dirty="0"/>
              <a:t>Motorlu ve </a:t>
            </a:r>
            <a:r>
              <a:rPr lang="tr-TR" dirty="0" err="1"/>
              <a:t>tracking</a:t>
            </a:r>
            <a:r>
              <a:rPr lang="tr-TR" dirty="0"/>
              <a:t> sistemler</a:t>
            </a:r>
          </a:p>
          <a:p>
            <a:pPr lvl="2" eaLnBrk="1" hangingPunct="1"/>
            <a:r>
              <a:rPr lang="tr-TR" dirty="0"/>
              <a:t>Otomatik Uydu Bulma</a:t>
            </a:r>
          </a:p>
          <a:p>
            <a:pPr lvl="2" eaLnBrk="1" hangingPunct="1"/>
            <a:r>
              <a:rPr lang="tr-TR" dirty="0"/>
              <a:t>MPEG-2            MPEG-4</a:t>
            </a:r>
          </a:p>
          <a:p>
            <a:pPr lvl="2" eaLnBrk="1" hangingPunct="1"/>
            <a:r>
              <a:rPr lang="tr-TR" dirty="0"/>
              <a:t>SD                     HD (High Definition)</a:t>
            </a:r>
          </a:p>
          <a:p>
            <a:pPr lvl="2" eaLnBrk="1" hangingPunct="1"/>
            <a:r>
              <a:rPr lang="tr-TR" dirty="0"/>
              <a:t>4:2:0                  4:2:2</a:t>
            </a:r>
          </a:p>
          <a:p>
            <a:pPr lvl="2" eaLnBrk="1" hangingPunct="1"/>
            <a:r>
              <a:rPr lang="tr-TR" dirty="0"/>
              <a:t>ASI,G703           IP</a:t>
            </a:r>
          </a:p>
          <a:p>
            <a:pPr lvl="2" eaLnBrk="1" hangingPunct="1"/>
            <a:r>
              <a:rPr lang="tr-TR" dirty="0"/>
              <a:t>DVB-S               DVB-S2</a:t>
            </a:r>
          </a:p>
        </p:txBody>
      </p:sp>
      <p:sp>
        <p:nvSpPr>
          <p:cNvPr id="17410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17411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FDA0FB-1D1F-4685-BBA8-52EDBF1EEDE9}" type="slidenum">
              <a:rPr lang="tr-TR" smtClean="0"/>
              <a:pPr/>
              <a:t>12</a:t>
            </a:fld>
            <a:endParaRPr lang="tr-TR"/>
          </a:p>
        </p:txBody>
      </p:sp>
      <p:sp>
        <p:nvSpPr>
          <p:cNvPr id="17414" name="5 Sağ Ok"/>
          <p:cNvSpPr>
            <a:spLocks noChangeArrowheads="1"/>
          </p:cNvSpPr>
          <p:nvPr/>
        </p:nvSpPr>
        <p:spPr bwMode="auto">
          <a:xfrm>
            <a:off x="4534979" y="2692648"/>
            <a:ext cx="547687" cy="1825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7415" name="6 Sağ Ok"/>
          <p:cNvSpPr>
            <a:spLocks noChangeArrowheads="1"/>
          </p:cNvSpPr>
          <p:nvPr/>
        </p:nvSpPr>
        <p:spPr bwMode="auto">
          <a:xfrm>
            <a:off x="4571491" y="3094285"/>
            <a:ext cx="547688" cy="1825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7416" name="11 Sağ Ok"/>
          <p:cNvSpPr>
            <a:spLocks noChangeArrowheads="1"/>
          </p:cNvSpPr>
          <p:nvPr/>
        </p:nvSpPr>
        <p:spPr bwMode="auto">
          <a:xfrm>
            <a:off x="4608004" y="3861048"/>
            <a:ext cx="547687" cy="1825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7417" name="12 Sağ Ok"/>
          <p:cNvSpPr>
            <a:spLocks noChangeArrowheads="1"/>
          </p:cNvSpPr>
          <p:nvPr/>
        </p:nvSpPr>
        <p:spPr bwMode="auto">
          <a:xfrm>
            <a:off x="4571491" y="3495923"/>
            <a:ext cx="547688" cy="1825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7418" name="10 Sağ Ok"/>
          <p:cNvSpPr>
            <a:spLocks noChangeArrowheads="1"/>
          </p:cNvSpPr>
          <p:nvPr/>
        </p:nvSpPr>
        <p:spPr bwMode="auto">
          <a:xfrm>
            <a:off x="4608004" y="4262685"/>
            <a:ext cx="547687" cy="1825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pic>
        <p:nvPicPr>
          <p:cNvPr id="11" name="10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sz="2700"/>
              <a:t>DTH Head-End Çözümleri:</a:t>
            </a:r>
          </a:p>
        </p:txBody>
      </p:sp>
      <p:graphicFrame>
        <p:nvGraphicFramePr>
          <p:cNvPr id="1026" name="Object 13"/>
          <p:cNvGraphicFramePr>
            <a:graphicFrameLocks noGrp="1" noChangeAspect="1"/>
          </p:cNvGraphicFramePr>
          <p:nvPr>
            <p:ph sz="half" idx="2"/>
          </p:nvPr>
        </p:nvGraphicFramePr>
        <p:xfrm>
          <a:off x="5148263" y="1844675"/>
          <a:ext cx="3562350" cy="224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Photo Editor Photo" r:id="rId3" imgW="4238095" imgH="2676899" progId="">
                  <p:embed/>
                </p:oleObj>
              </mc:Choice>
              <mc:Fallback>
                <p:oleObj name="Photo Editor Photo" r:id="rId3" imgW="4238095" imgH="2676899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844675"/>
                        <a:ext cx="3562350" cy="224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33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8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5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1028" name="6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36E106-8641-4FC4-B043-2D00C3C00630}" type="slidenum">
              <a:rPr lang="tr-TR" smtClean="0"/>
              <a:pPr/>
              <a:t>13</a:t>
            </a:fld>
            <a:endParaRPr lang="tr-TR"/>
          </a:p>
        </p:txBody>
      </p:sp>
      <p:pic>
        <p:nvPicPr>
          <p:cNvPr id="103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525" y="3648075"/>
            <a:ext cx="6911975" cy="2551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" name="7 Resim" descr="SVS SATELLITE SYSTEMS LOGO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sz="2700" dirty="0" err="1"/>
              <a:t>Head-End</a:t>
            </a:r>
            <a:r>
              <a:rPr lang="tr-TR" sz="2700" dirty="0"/>
              <a:t> Çözümleri:</a:t>
            </a:r>
          </a:p>
        </p:txBody>
      </p:sp>
      <p:sp>
        <p:nvSpPr>
          <p:cNvPr id="18434" name="5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18435" name="6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BB9DE5-CD4D-45A9-8012-A36C33C6BD5E}" type="slidenum">
              <a:rPr lang="tr-TR" smtClean="0"/>
              <a:pPr/>
              <a:t>14</a:t>
            </a:fld>
            <a:endParaRPr lang="tr-TR"/>
          </a:p>
        </p:txBody>
      </p:sp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276475"/>
            <a:ext cx="7696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sz="2700"/>
              <a:t>Head-End Çözümleri:</a:t>
            </a:r>
          </a:p>
          <a:p>
            <a:pPr eaLnBrk="1" hangingPunct="1"/>
            <a:r>
              <a:rPr lang="tr-TR" sz="1400"/>
              <a:t>Multiplexing/Remultiplexing</a:t>
            </a:r>
          </a:p>
          <a:p>
            <a:pPr eaLnBrk="1" hangingPunct="1"/>
            <a:r>
              <a:rPr lang="tr-TR" sz="1400"/>
              <a:t>Digital Broadcasting</a:t>
            </a:r>
          </a:p>
          <a:p>
            <a:pPr eaLnBrk="1" hangingPunct="1"/>
            <a:r>
              <a:rPr lang="tr-TR" sz="1400"/>
              <a:t>Monitoring</a:t>
            </a:r>
          </a:p>
          <a:p>
            <a:pPr eaLnBrk="1" hangingPunct="1"/>
            <a:r>
              <a:rPr lang="tr-TR" sz="1400"/>
              <a:t>Statistical Multiplexing</a:t>
            </a:r>
          </a:p>
          <a:p>
            <a:pPr eaLnBrk="1" hangingPunct="1"/>
            <a:r>
              <a:rPr lang="tr-TR" sz="1400"/>
              <a:t>PSI / SI Management</a:t>
            </a:r>
          </a:p>
          <a:p>
            <a:pPr eaLnBrk="1" hangingPunct="1"/>
            <a:r>
              <a:rPr lang="tr-TR" sz="1400"/>
              <a:t>TV/Radio/Data Services</a:t>
            </a:r>
          </a:p>
          <a:p>
            <a:pPr eaLnBrk="1" hangingPunct="1"/>
            <a:r>
              <a:rPr lang="tr-TR" sz="1400"/>
              <a:t>Teletext</a:t>
            </a:r>
          </a:p>
          <a:p>
            <a:pPr eaLnBrk="1" hangingPunct="1"/>
            <a:r>
              <a:rPr lang="tr-TR" sz="1400"/>
              <a:t>Subtitling</a:t>
            </a:r>
          </a:p>
          <a:p>
            <a:pPr eaLnBrk="1" hangingPunct="1"/>
            <a:r>
              <a:rPr lang="tr-TR" sz="1400"/>
              <a:t>EPG</a:t>
            </a:r>
          </a:p>
          <a:p>
            <a:pPr eaLnBrk="1" hangingPunct="1"/>
            <a:r>
              <a:rPr lang="tr-TR" sz="1400"/>
              <a:t>CA</a:t>
            </a:r>
          </a:p>
          <a:p>
            <a:pPr eaLnBrk="1" hangingPunct="1"/>
            <a:r>
              <a:rPr lang="tr-TR" sz="1400"/>
              <a:t>SD/HD, MPEG-2 MPEG-4 Services</a:t>
            </a:r>
          </a:p>
          <a:p>
            <a:pPr eaLnBrk="1" hangingPunct="1"/>
            <a:r>
              <a:rPr lang="tr-TR" sz="1400"/>
              <a:t>Rateshaping</a:t>
            </a:r>
          </a:p>
          <a:p>
            <a:pPr eaLnBrk="1" hangingPunct="1"/>
            <a:endParaRPr lang="tr-TR" sz="1400"/>
          </a:p>
          <a:p>
            <a:pPr eaLnBrk="1" hangingPunct="1"/>
            <a:endParaRPr lang="tr-TR" sz="1400"/>
          </a:p>
          <a:p>
            <a:pPr eaLnBrk="1" hangingPunct="1"/>
            <a:endParaRPr lang="tr-TR" sz="1400"/>
          </a:p>
          <a:p>
            <a:pPr eaLnBrk="1" hangingPunct="1"/>
            <a:endParaRPr lang="tr-TR" sz="2200"/>
          </a:p>
          <a:p>
            <a:pPr eaLnBrk="1" hangingPunct="1"/>
            <a:endParaRPr lang="tr-TR" sz="2700"/>
          </a:p>
        </p:txBody>
      </p:sp>
      <p:sp>
        <p:nvSpPr>
          <p:cNvPr id="19458" name="5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19459" name="6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8E3E40A-D236-4BF4-A3AC-057F961EA3E0}" type="slidenum">
              <a:rPr lang="tr-TR" smtClean="0"/>
              <a:pPr/>
              <a:t>15</a:t>
            </a:fld>
            <a:endParaRPr lang="tr-TR"/>
          </a:p>
        </p:txBody>
      </p:sp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956" y="2115934"/>
            <a:ext cx="2012156" cy="2681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" name="6 Resim" descr="DSC001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2180" y="3116965"/>
            <a:ext cx="2340260" cy="3120347"/>
          </a:xfrm>
          <a:prstGeom prst="rect">
            <a:avLst/>
          </a:prstGeom>
        </p:spPr>
      </p:pic>
      <p:pic>
        <p:nvPicPr>
          <p:cNvPr id="8" name="7 Resim" descr="SVS SATELLITE SYSTEMS LOGO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/>
              <a:t>VSAT Network Uygulamaları</a:t>
            </a:r>
          </a:p>
          <a:p>
            <a:pPr eaLnBrk="1" hangingPunct="1"/>
            <a:r>
              <a:rPr lang="tr-TR" sz="1800"/>
              <a:t>Internet Access</a:t>
            </a:r>
          </a:p>
          <a:p>
            <a:pPr eaLnBrk="1" hangingPunct="1"/>
            <a:r>
              <a:rPr lang="tr-TR" sz="1800"/>
              <a:t>Corporate Networks</a:t>
            </a:r>
          </a:p>
          <a:p>
            <a:pPr eaLnBrk="1" hangingPunct="1"/>
            <a:r>
              <a:rPr lang="tr-TR" sz="1800"/>
              <a:t>Telemedicine</a:t>
            </a:r>
          </a:p>
          <a:p>
            <a:pPr eaLnBrk="1" hangingPunct="1"/>
            <a:r>
              <a:rPr lang="tr-TR" sz="1800"/>
              <a:t>VoIP</a:t>
            </a:r>
          </a:p>
          <a:p>
            <a:pPr eaLnBrk="1" hangingPunct="1"/>
            <a:r>
              <a:rPr lang="tr-TR" sz="1800"/>
              <a:t>Distance Learning</a:t>
            </a:r>
          </a:p>
          <a:p>
            <a:pPr eaLnBrk="1" hangingPunct="1"/>
            <a:r>
              <a:rPr lang="tr-TR" sz="1800"/>
              <a:t>Content Distribution</a:t>
            </a:r>
          </a:p>
          <a:p>
            <a:pPr eaLnBrk="1" hangingPunct="1"/>
            <a:endParaRPr lang="tr-TR" sz="1800"/>
          </a:p>
        </p:txBody>
      </p:sp>
      <p:sp>
        <p:nvSpPr>
          <p:cNvPr id="20482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20483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37D0A9-2977-45C9-B3AC-91925ABF52B5}" type="slidenum">
              <a:rPr lang="tr-TR" smtClean="0"/>
              <a:pPr/>
              <a:t>16</a:t>
            </a:fld>
            <a:endParaRPr lang="tr-TR"/>
          </a:p>
        </p:txBody>
      </p:sp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6413" y="2370138"/>
            <a:ext cx="4105275" cy="3743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" name="6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İmalatlar- SVS Telekom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 sz="1600">
                <a:solidFill>
                  <a:srgbClr val="FF0000"/>
                </a:solidFill>
              </a:rPr>
              <a:t>SNG Antenleri</a:t>
            </a:r>
          </a:p>
          <a:p>
            <a:pPr eaLnBrk="1" hangingPunct="1"/>
            <a:endParaRPr lang="tr-TR" sz="1600"/>
          </a:p>
        </p:txBody>
      </p:sp>
      <p:sp>
        <p:nvSpPr>
          <p:cNvPr id="21506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21507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39F9372-6586-4057-91E7-A04C0FCF491C}" type="slidenum">
              <a:rPr lang="tr-TR" smtClean="0"/>
              <a:pPr/>
              <a:t>17</a:t>
            </a:fld>
            <a:endParaRPr lang="tr-TR"/>
          </a:p>
        </p:txBody>
      </p:sp>
      <p:pic>
        <p:nvPicPr>
          <p:cNvPr id="7" name="6 Resim" descr="IMG_6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588" y="2240868"/>
            <a:ext cx="2426568" cy="3235424"/>
          </a:xfrm>
          <a:prstGeom prst="rect">
            <a:avLst/>
          </a:prstGeom>
        </p:spPr>
      </p:pic>
      <p:pic>
        <p:nvPicPr>
          <p:cNvPr id="8" name="7 Resim" descr="DSCF27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1860" y="2240868"/>
            <a:ext cx="2403267" cy="3204356"/>
          </a:xfrm>
          <a:prstGeom prst="rect">
            <a:avLst/>
          </a:prstGeom>
        </p:spPr>
      </p:pic>
      <p:pic>
        <p:nvPicPr>
          <p:cNvPr id="9" name="8 Resim" descr="100_1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2134" y="2636912"/>
            <a:ext cx="3120346" cy="2340260"/>
          </a:xfrm>
          <a:prstGeom prst="rect">
            <a:avLst/>
          </a:prstGeom>
        </p:spPr>
      </p:pic>
      <p:pic>
        <p:nvPicPr>
          <p:cNvPr id="10" name="9 Resim" descr="SVS SATELLITE SYSTEMS LOGO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İmalatlar- SVS Telekom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 sz="1600"/>
              <a:t>SNG Antenleri</a:t>
            </a:r>
          </a:p>
          <a:p>
            <a:pPr eaLnBrk="1" hangingPunct="1"/>
            <a:r>
              <a:rPr lang="tr-TR" sz="1600">
                <a:solidFill>
                  <a:srgbClr val="FF0000"/>
                </a:solidFill>
              </a:rPr>
              <a:t>Fly Away Anten</a:t>
            </a:r>
          </a:p>
          <a:p>
            <a:pPr eaLnBrk="1" hangingPunct="1"/>
            <a:endParaRPr lang="tr-TR" sz="1600"/>
          </a:p>
        </p:txBody>
      </p:sp>
      <p:sp>
        <p:nvSpPr>
          <p:cNvPr id="22530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22531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816866-B7DA-4DB3-AB3B-80DBEA092D6C}" type="slidenum">
              <a:rPr lang="tr-TR" smtClean="0"/>
              <a:pPr/>
              <a:t>18</a:t>
            </a:fld>
            <a:endParaRPr lang="tr-TR"/>
          </a:p>
        </p:txBody>
      </p:sp>
      <p:pic>
        <p:nvPicPr>
          <p:cNvPr id="22534" name="7 Resim" descr="fly anten1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0575" y="1822450"/>
            <a:ext cx="55245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İmalatlar- SVS Telekom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 sz="1600"/>
              <a:t>SNG Antenleri</a:t>
            </a:r>
          </a:p>
          <a:p>
            <a:pPr eaLnBrk="1" hangingPunct="1"/>
            <a:r>
              <a:rPr lang="tr-TR" sz="1600"/>
              <a:t>Fly Away Anten</a:t>
            </a:r>
          </a:p>
          <a:p>
            <a:pPr eaLnBrk="1" hangingPunct="1"/>
            <a:r>
              <a:rPr lang="tr-TR" sz="1600">
                <a:solidFill>
                  <a:srgbClr val="FF0000"/>
                </a:solidFill>
              </a:rPr>
              <a:t>Sabit Motorlu Anten</a:t>
            </a:r>
          </a:p>
          <a:p>
            <a:pPr eaLnBrk="1" hangingPunct="1"/>
            <a:endParaRPr lang="tr-TR" sz="1600">
              <a:solidFill>
                <a:srgbClr val="FF0000"/>
              </a:solidFill>
            </a:endParaRPr>
          </a:p>
          <a:p>
            <a:pPr eaLnBrk="1" hangingPunct="1"/>
            <a:endParaRPr lang="tr-TR" sz="1600"/>
          </a:p>
        </p:txBody>
      </p:sp>
      <p:sp>
        <p:nvSpPr>
          <p:cNvPr id="2355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2355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1FF2A1-3E67-46D3-B6A6-587F4C71DCCE}" type="slidenum">
              <a:rPr lang="tr-TR" smtClean="0"/>
              <a:pPr/>
              <a:t>19</a:t>
            </a:fld>
            <a:endParaRPr lang="tr-TR"/>
          </a:p>
        </p:txBody>
      </p:sp>
      <p:pic>
        <p:nvPicPr>
          <p:cNvPr id="23558" name="6 Resim" descr="sabit anten2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1038" y="1822450"/>
            <a:ext cx="5380037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1043608" y="365126"/>
            <a:ext cx="7471742" cy="1325563"/>
          </a:xfrm>
        </p:spPr>
        <p:txBody>
          <a:bodyPr/>
          <a:lstStyle/>
          <a:p>
            <a:pPr eaLnBrk="1" hangingPunct="1"/>
            <a:r>
              <a:rPr lang="tr-TR" dirty="0"/>
              <a:t>Ajanda</a:t>
            </a:r>
            <a:endParaRPr lang="en-US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idx="1"/>
          </p:nvPr>
        </p:nvSpPr>
        <p:spPr>
          <a:xfrm>
            <a:off x="1115616" y="1825625"/>
            <a:ext cx="7399734" cy="4351338"/>
          </a:xfrm>
        </p:spPr>
        <p:txBody>
          <a:bodyPr/>
          <a:lstStyle/>
          <a:p>
            <a:pPr eaLnBrk="1" hangingPunct="1"/>
            <a:r>
              <a:rPr lang="tr-TR" sz="2700" dirty="0"/>
              <a:t>Şirket Tanıtımı</a:t>
            </a:r>
          </a:p>
          <a:p>
            <a:pPr eaLnBrk="1" hangingPunct="1"/>
            <a:r>
              <a:rPr lang="tr-TR" sz="2700" dirty="0"/>
              <a:t>Çözümler</a:t>
            </a:r>
          </a:p>
          <a:p>
            <a:pPr eaLnBrk="1" hangingPunct="1"/>
            <a:endParaRPr lang="en-US" sz="2700" dirty="0"/>
          </a:p>
        </p:txBody>
      </p:sp>
      <p:sp>
        <p:nvSpPr>
          <p:cNvPr id="5122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5123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C521B5-102A-4728-ACBB-72616BCD9F45}" type="slidenum">
              <a:rPr lang="tr-TR" smtClean="0"/>
              <a:pPr/>
              <a:t>2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İmalatlar- SVS Telekom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 sz="1600" dirty="0"/>
              <a:t>SNG Antenleri</a:t>
            </a:r>
          </a:p>
          <a:p>
            <a:pPr eaLnBrk="1" hangingPunct="1"/>
            <a:r>
              <a:rPr lang="tr-TR" sz="1600" dirty="0" err="1"/>
              <a:t>Fly</a:t>
            </a:r>
            <a:r>
              <a:rPr lang="tr-TR" sz="1600" dirty="0"/>
              <a:t> </a:t>
            </a:r>
            <a:r>
              <a:rPr lang="tr-TR" sz="1600" dirty="0" err="1"/>
              <a:t>Away</a:t>
            </a:r>
            <a:r>
              <a:rPr lang="tr-TR" sz="1600" dirty="0"/>
              <a:t> Anten</a:t>
            </a:r>
          </a:p>
          <a:p>
            <a:pPr eaLnBrk="1" hangingPunct="1"/>
            <a:r>
              <a:rPr lang="tr-TR" sz="1600" dirty="0"/>
              <a:t>Sabit Motorlu Anten</a:t>
            </a:r>
          </a:p>
          <a:p>
            <a:pPr eaLnBrk="1" hangingPunct="1"/>
            <a:r>
              <a:rPr lang="tr-TR" sz="1600" dirty="0">
                <a:solidFill>
                  <a:srgbClr val="FF0000"/>
                </a:solidFill>
              </a:rPr>
              <a:t>Anten Kontrol</a:t>
            </a:r>
          </a:p>
          <a:p>
            <a:pPr eaLnBrk="1" hangingPunct="1"/>
            <a:endParaRPr lang="tr-TR" sz="1600" dirty="0">
              <a:solidFill>
                <a:srgbClr val="FF0000"/>
              </a:solidFill>
            </a:endParaRPr>
          </a:p>
          <a:p>
            <a:pPr eaLnBrk="1" hangingPunct="1"/>
            <a:endParaRPr lang="tr-TR" sz="1600" dirty="0">
              <a:solidFill>
                <a:srgbClr val="FF0000"/>
              </a:solidFill>
            </a:endParaRPr>
          </a:p>
          <a:p>
            <a:pPr eaLnBrk="1" hangingPunct="1"/>
            <a:endParaRPr lang="tr-TR" sz="1600" dirty="0">
              <a:solidFill>
                <a:srgbClr val="FF0000"/>
              </a:solidFill>
            </a:endParaRPr>
          </a:p>
          <a:p>
            <a:pPr eaLnBrk="1" hangingPunct="1"/>
            <a:endParaRPr lang="tr-TR" sz="1600" dirty="0"/>
          </a:p>
        </p:txBody>
      </p:sp>
      <p:sp>
        <p:nvSpPr>
          <p:cNvPr id="24578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24579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D5FAFC-9955-411F-B2F9-C53693059EEE}" type="slidenum">
              <a:rPr lang="tr-TR" smtClean="0"/>
              <a:pPr/>
              <a:t>20</a:t>
            </a:fld>
            <a:endParaRPr lang="tr-TR"/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1075" y="1895475"/>
            <a:ext cx="3076575" cy="1181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4583" name="7 Resim" descr="sabit anten3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7588" y="3136900"/>
            <a:ext cx="3932237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013" y="4637088"/>
            <a:ext cx="4454525" cy="9159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9" name="8 Resim" descr="SVS SATELLITE SYSTEMS LOGO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İmalatlar- SVS Telekom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 sz="1600"/>
              <a:t>SNG Antenleri</a:t>
            </a:r>
          </a:p>
          <a:p>
            <a:pPr eaLnBrk="1" hangingPunct="1"/>
            <a:r>
              <a:rPr lang="tr-TR" sz="1600"/>
              <a:t>Fly Away Anten</a:t>
            </a:r>
          </a:p>
          <a:p>
            <a:pPr eaLnBrk="1" hangingPunct="1"/>
            <a:r>
              <a:rPr lang="tr-TR" sz="1600"/>
              <a:t>Sabit Motorlu Anten</a:t>
            </a:r>
          </a:p>
          <a:p>
            <a:pPr eaLnBrk="1" hangingPunct="1"/>
            <a:r>
              <a:rPr lang="tr-TR" sz="1600"/>
              <a:t>Antenna Controller</a:t>
            </a:r>
          </a:p>
          <a:p>
            <a:pPr eaLnBrk="1" hangingPunct="1"/>
            <a:r>
              <a:rPr lang="tr-TR" sz="1600">
                <a:solidFill>
                  <a:srgbClr val="FF0000"/>
                </a:solidFill>
              </a:rPr>
              <a:t>Uplink Power Controller</a:t>
            </a:r>
          </a:p>
          <a:p>
            <a:pPr eaLnBrk="1" hangingPunct="1"/>
            <a:endParaRPr lang="tr-TR" sz="1600">
              <a:solidFill>
                <a:srgbClr val="FF0000"/>
              </a:solidFill>
            </a:endParaRPr>
          </a:p>
          <a:p>
            <a:pPr eaLnBrk="1" hangingPunct="1"/>
            <a:endParaRPr lang="tr-TR" sz="1600">
              <a:solidFill>
                <a:srgbClr val="FF0000"/>
              </a:solidFill>
            </a:endParaRPr>
          </a:p>
          <a:p>
            <a:pPr eaLnBrk="1" hangingPunct="1"/>
            <a:endParaRPr lang="tr-TR" sz="1600"/>
          </a:p>
        </p:txBody>
      </p:sp>
      <p:sp>
        <p:nvSpPr>
          <p:cNvPr id="25602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25603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BB9A8B-6AEA-41BE-B372-7FED511718B5}" type="slidenum">
              <a:rPr lang="tr-TR" smtClean="0"/>
              <a:pPr/>
              <a:t>21</a:t>
            </a:fld>
            <a:endParaRPr lang="tr-TR"/>
          </a:p>
        </p:txBody>
      </p:sp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525" y="3976688"/>
            <a:ext cx="4905375" cy="4953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9438" y="4560888"/>
            <a:ext cx="4381500" cy="1323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560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7125" y="1822450"/>
            <a:ext cx="2735263" cy="203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9" name="8 Resim" descr="SVS SATELLITE SYSTEMS LOGO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İmalatlar- SVS Telekom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idx="1"/>
          </p:nvPr>
        </p:nvSpPr>
        <p:spPr>
          <a:xfrm>
            <a:off x="738188" y="1895475"/>
            <a:ext cx="7696200" cy="4038600"/>
          </a:xfrm>
        </p:spPr>
        <p:txBody>
          <a:bodyPr/>
          <a:lstStyle/>
          <a:p>
            <a:pPr eaLnBrk="1" hangingPunct="1"/>
            <a:r>
              <a:rPr lang="tr-TR" sz="1600"/>
              <a:t>SNG Antenleri</a:t>
            </a:r>
          </a:p>
          <a:p>
            <a:pPr eaLnBrk="1" hangingPunct="1"/>
            <a:r>
              <a:rPr lang="tr-TR" sz="1600"/>
              <a:t>Fly Away Anten</a:t>
            </a:r>
          </a:p>
          <a:p>
            <a:pPr eaLnBrk="1" hangingPunct="1"/>
            <a:r>
              <a:rPr lang="tr-TR" sz="1600"/>
              <a:t>Sabit Motorlu Anten</a:t>
            </a:r>
          </a:p>
          <a:p>
            <a:pPr eaLnBrk="1" hangingPunct="1"/>
            <a:r>
              <a:rPr lang="tr-TR" sz="1600"/>
              <a:t>Antenna Controller</a:t>
            </a:r>
          </a:p>
          <a:p>
            <a:pPr eaLnBrk="1" hangingPunct="1"/>
            <a:r>
              <a:rPr lang="tr-TR" sz="1600"/>
              <a:t>Uplink Power Controller</a:t>
            </a:r>
          </a:p>
          <a:p>
            <a:pPr eaLnBrk="1" hangingPunct="1"/>
            <a:r>
              <a:rPr lang="tr-TR" sz="1600">
                <a:solidFill>
                  <a:srgbClr val="FF0000"/>
                </a:solidFill>
              </a:rPr>
              <a:t>Universal Redundancy Switches</a:t>
            </a:r>
          </a:p>
          <a:p>
            <a:pPr eaLnBrk="1" hangingPunct="1"/>
            <a:endParaRPr lang="tr-TR" sz="1600">
              <a:solidFill>
                <a:srgbClr val="FF0000"/>
              </a:solidFill>
            </a:endParaRPr>
          </a:p>
          <a:p>
            <a:pPr eaLnBrk="1" hangingPunct="1"/>
            <a:endParaRPr lang="tr-TR" sz="1600">
              <a:solidFill>
                <a:srgbClr val="FF0000"/>
              </a:solidFill>
            </a:endParaRPr>
          </a:p>
          <a:p>
            <a:pPr eaLnBrk="1" hangingPunct="1"/>
            <a:endParaRPr lang="tr-TR" sz="1600"/>
          </a:p>
        </p:txBody>
      </p:sp>
      <p:sp>
        <p:nvSpPr>
          <p:cNvPr id="26626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26627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988C0C9-CFFD-4428-A018-5B1EBD73A36E}" type="slidenum">
              <a:rPr lang="tr-TR" smtClean="0"/>
              <a:pPr/>
              <a:t>22</a:t>
            </a:fld>
            <a:endParaRPr lang="tr-TR"/>
          </a:p>
        </p:txBody>
      </p:sp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1740" y="3786187"/>
            <a:ext cx="3492500" cy="2174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663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2250" y="2406650"/>
            <a:ext cx="3132138" cy="2028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663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8263" y="1968500"/>
            <a:ext cx="4429125" cy="474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9" name="8 Resim" descr="SVS SATELLITE SYSTEMS LOGO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İmalatlar- SVS Telekom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idx="1"/>
          </p:nvPr>
        </p:nvSpPr>
        <p:spPr>
          <a:xfrm>
            <a:off x="738188" y="1895475"/>
            <a:ext cx="7696200" cy="4038600"/>
          </a:xfrm>
        </p:spPr>
        <p:txBody>
          <a:bodyPr/>
          <a:lstStyle/>
          <a:p>
            <a:pPr eaLnBrk="1" hangingPunct="1"/>
            <a:r>
              <a:rPr lang="tr-TR" sz="1600"/>
              <a:t>SNG Antenleri</a:t>
            </a:r>
          </a:p>
          <a:p>
            <a:pPr eaLnBrk="1" hangingPunct="1"/>
            <a:r>
              <a:rPr lang="tr-TR" sz="1600"/>
              <a:t>Fly Away Anten</a:t>
            </a:r>
          </a:p>
          <a:p>
            <a:pPr eaLnBrk="1" hangingPunct="1"/>
            <a:r>
              <a:rPr lang="tr-TR" sz="1600"/>
              <a:t>Sabit Motorlu Anten</a:t>
            </a:r>
          </a:p>
          <a:p>
            <a:pPr eaLnBrk="1" hangingPunct="1"/>
            <a:r>
              <a:rPr lang="tr-TR" sz="1600"/>
              <a:t>Antenna Controller</a:t>
            </a:r>
          </a:p>
          <a:p>
            <a:pPr eaLnBrk="1" hangingPunct="1"/>
            <a:r>
              <a:rPr lang="tr-TR" sz="1600"/>
              <a:t>Uplink Power Controller</a:t>
            </a:r>
          </a:p>
          <a:p>
            <a:pPr eaLnBrk="1" hangingPunct="1"/>
            <a:r>
              <a:rPr lang="tr-TR" sz="1600"/>
              <a:t>Universal Redundancy Switches</a:t>
            </a:r>
          </a:p>
          <a:p>
            <a:pPr eaLnBrk="1" hangingPunct="1"/>
            <a:r>
              <a:rPr lang="tr-TR" sz="1600">
                <a:solidFill>
                  <a:srgbClr val="FF0000"/>
                </a:solidFill>
              </a:rPr>
              <a:t>M&amp;C Yazılımları</a:t>
            </a:r>
          </a:p>
          <a:p>
            <a:pPr eaLnBrk="1" hangingPunct="1"/>
            <a:endParaRPr lang="tr-TR" sz="1600">
              <a:solidFill>
                <a:srgbClr val="FF0000"/>
              </a:solidFill>
            </a:endParaRPr>
          </a:p>
          <a:p>
            <a:pPr eaLnBrk="1" hangingPunct="1"/>
            <a:endParaRPr lang="tr-TR" sz="1600"/>
          </a:p>
        </p:txBody>
      </p:sp>
      <p:sp>
        <p:nvSpPr>
          <p:cNvPr id="27650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27651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D3B1D1C-B2D9-4EF5-9A32-172D35BAB5E6}" type="slidenum">
              <a:rPr lang="tr-TR" smtClean="0"/>
              <a:pPr/>
              <a:t>23</a:t>
            </a:fld>
            <a:endParaRPr lang="tr-TR"/>
          </a:p>
        </p:txBody>
      </p:sp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3388" y="1968500"/>
            <a:ext cx="4641850" cy="4140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" name="6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İmalatlar- SVS Telekom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idx="1"/>
          </p:nvPr>
        </p:nvSpPr>
        <p:spPr>
          <a:xfrm>
            <a:off x="738188" y="1895475"/>
            <a:ext cx="7696200" cy="4038600"/>
          </a:xfrm>
        </p:spPr>
        <p:txBody>
          <a:bodyPr/>
          <a:lstStyle/>
          <a:p>
            <a:pPr eaLnBrk="1" hangingPunct="1"/>
            <a:r>
              <a:rPr lang="tr-TR" sz="1600"/>
              <a:t>SNG Antenleri</a:t>
            </a:r>
          </a:p>
          <a:p>
            <a:pPr eaLnBrk="1" hangingPunct="1"/>
            <a:r>
              <a:rPr lang="tr-TR" sz="1600"/>
              <a:t>Fly Away Anten</a:t>
            </a:r>
          </a:p>
          <a:p>
            <a:pPr eaLnBrk="1" hangingPunct="1"/>
            <a:r>
              <a:rPr lang="tr-TR" sz="1600"/>
              <a:t>Sabit Motorlu Anten</a:t>
            </a:r>
          </a:p>
          <a:p>
            <a:pPr eaLnBrk="1" hangingPunct="1"/>
            <a:r>
              <a:rPr lang="tr-TR" sz="1600"/>
              <a:t>Antenna Controller</a:t>
            </a:r>
          </a:p>
          <a:p>
            <a:pPr eaLnBrk="1" hangingPunct="1"/>
            <a:r>
              <a:rPr lang="tr-TR" sz="1600"/>
              <a:t>Uplink Power Controller</a:t>
            </a:r>
          </a:p>
          <a:p>
            <a:pPr eaLnBrk="1" hangingPunct="1"/>
            <a:r>
              <a:rPr lang="tr-TR" sz="1600"/>
              <a:t>Universal Redundancy Switches</a:t>
            </a:r>
          </a:p>
          <a:p>
            <a:pPr eaLnBrk="1" hangingPunct="1"/>
            <a:r>
              <a:rPr lang="tr-TR" sz="1600"/>
              <a:t>M&amp;C Yazılımları</a:t>
            </a:r>
          </a:p>
          <a:p>
            <a:pPr eaLnBrk="1" hangingPunct="1"/>
            <a:r>
              <a:rPr lang="tr-TR" sz="1600">
                <a:solidFill>
                  <a:srgbClr val="FF0000"/>
                </a:solidFill>
              </a:rPr>
              <a:t>Intercom Scrambler</a:t>
            </a:r>
          </a:p>
          <a:p>
            <a:pPr eaLnBrk="1" hangingPunct="1"/>
            <a:endParaRPr lang="tr-TR" sz="1600">
              <a:solidFill>
                <a:srgbClr val="FF0000"/>
              </a:solidFill>
            </a:endParaRPr>
          </a:p>
          <a:p>
            <a:pPr eaLnBrk="1" hangingPunct="1"/>
            <a:endParaRPr lang="tr-TR" sz="1600"/>
          </a:p>
        </p:txBody>
      </p:sp>
      <p:sp>
        <p:nvSpPr>
          <p:cNvPr id="2867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2867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179C27-0407-40E8-8F36-68D21AF2FC6F}" type="slidenum">
              <a:rPr lang="tr-TR" smtClean="0"/>
              <a:pPr/>
              <a:t>24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421776" y="4257091"/>
            <a:ext cx="67513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2049" name="Picture 1" descr="DSC023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932" y="4257092"/>
            <a:ext cx="4782235" cy="101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İmalatlar- SVS Telekom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idx="1"/>
          </p:nvPr>
        </p:nvSpPr>
        <p:spPr>
          <a:xfrm>
            <a:off x="774700" y="1895475"/>
            <a:ext cx="7696200" cy="4038600"/>
          </a:xfrm>
        </p:spPr>
        <p:txBody>
          <a:bodyPr/>
          <a:lstStyle/>
          <a:p>
            <a:pPr eaLnBrk="1" hangingPunct="1"/>
            <a:r>
              <a:rPr lang="tr-TR" sz="1600"/>
              <a:t>SNG Antenleri</a:t>
            </a:r>
          </a:p>
          <a:p>
            <a:pPr eaLnBrk="1" hangingPunct="1"/>
            <a:r>
              <a:rPr lang="tr-TR" sz="1600"/>
              <a:t>Fly Away Anten</a:t>
            </a:r>
          </a:p>
          <a:p>
            <a:pPr eaLnBrk="1" hangingPunct="1"/>
            <a:r>
              <a:rPr lang="tr-TR" sz="1600"/>
              <a:t>Sabit Motorlu Anten</a:t>
            </a:r>
          </a:p>
          <a:p>
            <a:pPr eaLnBrk="1" hangingPunct="1"/>
            <a:r>
              <a:rPr lang="tr-TR" sz="1600"/>
              <a:t>Antenna Controller</a:t>
            </a:r>
          </a:p>
          <a:p>
            <a:pPr eaLnBrk="1" hangingPunct="1"/>
            <a:r>
              <a:rPr lang="tr-TR" sz="1600"/>
              <a:t>Uplink Power Controller</a:t>
            </a:r>
          </a:p>
          <a:p>
            <a:pPr eaLnBrk="1" hangingPunct="1"/>
            <a:r>
              <a:rPr lang="tr-TR" sz="1600"/>
              <a:t>Universal Redundancy Switches</a:t>
            </a:r>
          </a:p>
          <a:p>
            <a:pPr eaLnBrk="1" hangingPunct="1"/>
            <a:r>
              <a:rPr lang="tr-TR" sz="1600"/>
              <a:t>M&amp;C Yazılımları</a:t>
            </a:r>
          </a:p>
          <a:p>
            <a:pPr eaLnBrk="1" hangingPunct="1"/>
            <a:r>
              <a:rPr lang="tr-TR" sz="1600"/>
              <a:t>Intercom Scrambler</a:t>
            </a:r>
          </a:p>
          <a:p>
            <a:pPr eaLnBrk="1" hangingPunct="1"/>
            <a:r>
              <a:rPr lang="tr-TR" sz="1600">
                <a:solidFill>
                  <a:srgbClr val="FF0000"/>
                </a:solidFill>
              </a:rPr>
              <a:t>Universal Indoor  Device Controller</a:t>
            </a:r>
          </a:p>
          <a:p>
            <a:pPr eaLnBrk="1" hangingPunct="1"/>
            <a:endParaRPr lang="tr-TR" sz="1600">
              <a:solidFill>
                <a:srgbClr val="FF0000"/>
              </a:solidFill>
            </a:endParaRPr>
          </a:p>
          <a:p>
            <a:pPr eaLnBrk="1" hangingPunct="1"/>
            <a:endParaRPr lang="tr-TR" sz="1600"/>
          </a:p>
        </p:txBody>
      </p:sp>
      <p:sp>
        <p:nvSpPr>
          <p:cNvPr id="29698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29699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7B7720-5905-41E7-9FE5-7814947C164C}" type="slidenum">
              <a:rPr lang="tr-TR" smtClean="0"/>
              <a:pPr/>
              <a:t>25</a:t>
            </a:fld>
            <a:endParaRPr lang="tr-TR"/>
          </a:p>
        </p:txBody>
      </p:sp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3138" y="4779963"/>
            <a:ext cx="5254625" cy="552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" name="6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İmalatlar- SVS Telekom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idx="1"/>
          </p:nvPr>
        </p:nvSpPr>
        <p:spPr>
          <a:xfrm>
            <a:off x="738188" y="1895475"/>
            <a:ext cx="7696200" cy="4038600"/>
          </a:xfrm>
        </p:spPr>
        <p:txBody>
          <a:bodyPr/>
          <a:lstStyle/>
          <a:p>
            <a:pPr eaLnBrk="1" hangingPunct="1"/>
            <a:r>
              <a:rPr lang="tr-TR" sz="1600"/>
              <a:t>SNG Antenleri</a:t>
            </a:r>
          </a:p>
          <a:p>
            <a:pPr eaLnBrk="1" hangingPunct="1"/>
            <a:r>
              <a:rPr lang="tr-TR" sz="1600"/>
              <a:t>Fly Away Anten</a:t>
            </a:r>
          </a:p>
          <a:p>
            <a:pPr eaLnBrk="1" hangingPunct="1"/>
            <a:r>
              <a:rPr lang="tr-TR" sz="1600"/>
              <a:t>Sabit Motorlu Anten</a:t>
            </a:r>
          </a:p>
          <a:p>
            <a:pPr eaLnBrk="1" hangingPunct="1"/>
            <a:r>
              <a:rPr lang="tr-TR" sz="1600"/>
              <a:t>Antenna Controller</a:t>
            </a:r>
          </a:p>
          <a:p>
            <a:pPr eaLnBrk="1" hangingPunct="1"/>
            <a:r>
              <a:rPr lang="tr-TR" sz="1600"/>
              <a:t>Uplink Power Controller</a:t>
            </a:r>
          </a:p>
          <a:p>
            <a:pPr eaLnBrk="1" hangingPunct="1"/>
            <a:r>
              <a:rPr lang="tr-TR" sz="1600"/>
              <a:t>Universal Redundancy Switches</a:t>
            </a:r>
          </a:p>
          <a:p>
            <a:pPr eaLnBrk="1" hangingPunct="1"/>
            <a:r>
              <a:rPr lang="tr-TR" sz="1600"/>
              <a:t>M&amp;C Yazılımları</a:t>
            </a:r>
          </a:p>
          <a:p>
            <a:pPr eaLnBrk="1" hangingPunct="1"/>
            <a:r>
              <a:rPr lang="tr-TR" sz="1600"/>
              <a:t>Intercom Scrambler</a:t>
            </a:r>
          </a:p>
          <a:p>
            <a:pPr eaLnBrk="1" hangingPunct="1"/>
            <a:r>
              <a:rPr lang="tr-TR" sz="1600"/>
              <a:t>Universal Indoor  Device Controller</a:t>
            </a:r>
          </a:p>
          <a:p>
            <a:pPr eaLnBrk="1" hangingPunct="1"/>
            <a:r>
              <a:rPr lang="tr-TR" sz="1600">
                <a:solidFill>
                  <a:srgbClr val="FF0000"/>
                </a:solidFill>
              </a:rPr>
              <a:t>Transportable Systems</a:t>
            </a:r>
          </a:p>
          <a:p>
            <a:pPr eaLnBrk="1" hangingPunct="1"/>
            <a:endParaRPr lang="tr-TR" sz="1600">
              <a:solidFill>
                <a:srgbClr val="FF0000"/>
              </a:solidFill>
            </a:endParaRPr>
          </a:p>
          <a:p>
            <a:pPr eaLnBrk="1" hangingPunct="1"/>
            <a:endParaRPr lang="tr-TR" sz="1600"/>
          </a:p>
        </p:txBody>
      </p:sp>
      <p:sp>
        <p:nvSpPr>
          <p:cNvPr id="30722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0723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C630EC-0F88-4BC2-83BA-6569C2FBA17F}" type="slidenum">
              <a:rPr lang="tr-TR" smtClean="0"/>
              <a:pPr/>
              <a:t>26</a:t>
            </a:fld>
            <a:endParaRPr lang="tr-TR"/>
          </a:p>
        </p:txBody>
      </p:sp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2675" y="4524375"/>
            <a:ext cx="2224088" cy="17541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3072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560888"/>
            <a:ext cx="2081213" cy="15700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4" name="Telskobik anten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5025" y="1749425"/>
            <a:ext cx="3092450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Resim" descr="SVS SATELLITE SYSTEMS LOGO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İmalatlar- SVS Telekom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idx="1"/>
          </p:nvPr>
        </p:nvSpPr>
        <p:spPr>
          <a:xfrm>
            <a:off x="738188" y="1895475"/>
            <a:ext cx="7696200" cy="4038600"/>
          </a:xfrm>
        </p:spPr>
        <p:txBody>
          <a:bodyPr/>
          <a:lstStyle/>
          <a:p>
            <a:pPr eaLnBrk="1" hangingPunct="1"/>
            <a:r>
              <a:rPr lang="tr-TR" sz="1600"/>
              <a:t>SNG Antenleri</a:t>
            </a:r>
          </a:p>
          <a:p>
            <a:pPr eaLnBrk="1" hangingPunct="1"/>
            <a:r>
              <a:rPr lang="tr-TR" sz="1600"/>
              <a:t>Fly Away Anten</a:t>
            </a:r>
          </a:p>
          <a:p>
            <a:pPr eaLnBrk="1" hangingPunct="1"/>
            <a:r>
              <a:rPr lang="tr-TR" sz="1600"/>
              <a:t>Sabit Motorlu Anten</a:t>
            </a:r>
          </a:p>
          <a:p>
            <a:pPr eaLnBrk="1" hangingPunct="1"/>
            <a:r>
              <a:rPr lang="tr-TR" sz="1600"/>
              <a:t>Antenna Controller</a:t>
            </a:r>
          </a:p>
          <a:p>
            <a:pPr eaLnBrk="1" hangingPunct="1"/>
            <a:r>
              <a:rPr lang="tr-TR" sz="1600"/>
              <a:t>Uplink Power Controller</a:t>
            </a:r>
          </a:p>
          <a:p>
            <a:pPr eaLnBrk="1" hangingPunct="1"/>
            <a:r>
              <a:rPr lang="tr-TR" sz="1600"/>
              <a:t>Universal Redundancy Switches</a:t>
            </a:r>
          </a:p>
          <a:p>
            <a:pPr eaLnBrk="1" hangingPunct="1"/>
            <a:r>
              <a:rPr lang="tr-TR" sz="1600"/>
              <a:t>M&amp;C Yazılımları</a:t>
            </a:r>
          </a:p>
          <a:p>
            <a:pPr eaLnBrk="1" hangingPunct="1"/>
            <a:r>
              <a:rPr lang="tr-TR" sz="1600"/>
              <a:t>Intercom Scrambler</a:t>
            </a:r>
          </a:p>
          <a:p>
            <a:pPr eaLnBrk="1" hangingPunct="1"/>
            <a:r>
              <a:rPr lang="tr-TR" sz="1600"/>
              <a:t>Universal Indoor  Device Controller</a:t>
            </a:r>
          </a:p>
          <a:p>
            <a:pPr eaLnBrk="1" hangingPunct="1"/>
            <a:r>
              <a:rPr lang="tr-TR" sz="1600"/>
              <a:t>Transportable Systems</a:t>
            </a:r>
          </a:p>
          <a:p>
            <a:pPr eaLnBrk="1" hangingPunct="1"/>
            <a:r>
              <a:rPr lang="tr-TR" sz="1600">
                <a:solidFill>
                  <a:srgbClr val="FF0000"/>
                </a:solidFill>
              </a:rPr>
              <a:t>Özel Tasarımlar</a:t>
            </a:r>
          </a:p>
          <a:p>
            <a:pPr eaLnBrk="1" hangingPunct="1"/>
            <a:endParaRPr lang="tr-TR" sz="1600">
              <a:solidFill>
                <a:srgbClr val="FF0000"/>
              </a:solidFill>
            </a:endParaRPr>
          </a:p>
          <a:p>
            <a:pPr eaLnBrk="1" hangingPunct="1"/>
            <a:endParaRPr lang="tr-TR" sz="1600"/>
          </a:p>
        </p:txBody>
      </p:sp>
      <p:sp>
        <p:nvSpPr>
          <p:cNvPr id="31746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1747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29FF6C5-FBAC-4807-916B-C1B48C16785D}" type="slidenum">
              <a:rPr lang="tr-TR" smtClean="0"/>
              <a:pPr/>
              <a:t>27</a:t>
            </a:fld>
            <a:endParaRPr lang="tr-TR"/>
          </a:p>
        </p:txBody>
      </p:sp>
      <p:pic>
        <p:nvPicPr>
          <p:cNvPr id="31750" name="Picture 4" descr="Picasion.Co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9225" y="1931988"/>
            <a:ext cx="28575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İmalatlar- SVS Telekom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idx="1"/>
          </p:nvPr>
        </p:nvSpPr>
        <p:spPr>
          <a:xfrm>
            <a:off x="738188" y="1895475"/>
            <a:ext cx="7696200" cy="4038600"/>
          </a:xfrm>
        </p:spPr>
        <p:txBody>
          <a:bodyPr/>
          <a:lstStyle/>
          <a:p>
            <a:pPr eaLnBrk="1" hangingPunct="1"/>
            <a:r>
              <a:rPr lang="tr-TR" sz="1600" dirty="0"/>
              <a:t>SNG Antenleri</a:t>
            </a:r>
          </a:p>
          <a:p>
            <a:pPr eaLnBrk="1" hangingPunct="1"/>
            <a:r>
              <a:rPr lang="tr-TR" sz="1600" dirty="0" err="1"/>
              <a:t>Fly</a:t>
            </a:r>
            <a:r>
              <a:rPr lang="tr-TR" sz="1600" dirty="0"/>
              <a:t> </a:t>
            </a:r>
            <a:r>
              <a:rPr lang="tr-TR" sz="1600" dirty="0" err="1"/>
              <a:t>Away</a:t>
            </a:r>
            <a:r>
              <a:rPr lang="tr-TR" sz="1600" dirty="0"/>
              <a:t> Anten</a:t>
            </a:r>
          </a:p>
          <a:p>
            <a:pPr eaLnBrk="1" hangingPunct="1"/>
            <a:r>
              <a:rPr lang="tr-TR" sz="1600" dirty="0"/>
              <a:t>Sabit Motorlu Anten</a:t>
            </a:r>
          </a:p>
          <a:p>
            <a:pPr eaLnBrk="1" hangingPunct="1"/>
            <a:r>
              <a:rPr lang="tr-TR" sz="1600" dirty="0" err="1"/>
              <a:t>Antenna</a:t>
            </a:r>
            <a:r>
              <a:rPr lang="tr-TR" sz="1600" dirty="0"/>
              <a:t> Controller</a:t>
            </a:r>
          </a:p>
          <a:p>
            <a:pPr eaLnBrk="1" hangingPunct="1"/>
            <a:r>
              <a:rPr lang="tr-TR" sz="1600" dirty="0" err="1"/>
              <a:t>Uplink</a:t>
            </a:r>
            <a:r>
              <a:rPr lang="tr-TR" sz="1600" dirty="0"/>
              <a:t> </a:t>
            </a:r>
            <a:r>
              <a:rPr lang="tr-TR" sz="1600" dirty="0" err="1"/>
              <a:t>Power</a:t>
            </a:r>
            <a:r>
              <a:rPr lang="tr-TR" sz="1600" dirty="0"/>
              <a:t> Controller</a:t>
            </a:r>
          </a:p>
          <a:p>
            <a:pPr eaLnBrk="1" hangingPunct="1"/>
            <a:r>
              <a:rPr lang="tr-TR" sz="1600" dirty="0"/>
              <a:t>Universal </a:t>
            </a:r>
            <a:r>
              <a:rPr lang="tr-TR" sz="1600" dirty="0" err="1"/>
              <a:t>Redundancy</a:t>
            </a:r>
            <a:r>
              <a:rPr lang="tr-TR" sz="1600" dirty="0"/>
              <a:t> </a:t>
            </a:r>
            <a:r>
              <a:rPr lang="tr-TR" sz="1600" dirty="0" err="1"/>
              <a:t>Switches</a:t>
            </a:r>
            <a:endParaRPr lang="tr-TR" sz="1600" dirty="0"/>
          </a:p>
          <a:p>
            <a:pPr eaLnBrk="1" hangingPunct="1"/>
            <a:r>
              <a:rPr lang="tr-TR" sz="1600" dirty="0"/>
              <a:t>M&amp;C Yazılımları</a:t>
            </a:r>
          </a:p>
          <a:p>
            <a:pPr eaLnBrk="1" hangingPunct="1"/>
            <a:r>
              <a:rPr lang="tr-TR" sz="1600" dirty="0" err="1"/>
              <a:t>Intercom</a:t>
            </a:r>
            <a:r>
              <a:rPr lang="tr-TR" sz="1600" dirty="0"/>
              <a:t> </a:t>
            </a:r>
            <a:r>
              <a:rPr lang="tr-TR" sz="1600" dirty="0" err="1"/>
              <a:t>Scrambler</a:t>
            </a:r>
            <a:endParaRPr lang="tr-TR" sz="1600" dirty="0"/>
          </a:p>
          <a:p>
            <a:pPr eaLnBrk="1" hangingPunct="1"/>
            <a:r>
              <a:rPr lang="tr-TR" sz="1600" dirty="0"/>
              <a:t>Universal </a:t>
            </a:r>
            <a:r>
              <a:rPr lang="tr-TR" sz="1600" dirty="0" err="1"/>
              <a:t>Indoor</a:t>
            </a:r>
            <a:r>
              <a:rPr lang="tr-TR" sz="1600" dirty="0"/>
              <a:t>  Device Controller</a:t>
            </a:r>
          </a:p>
          <a:p>
            <a:pPr eaLnBrk="1" hangingPunct="1"/>
            <a:r>
              <a:rPr lang="tr-TR" sz="1600" dirty="0" err="1"/>
              <a:t>Transportable</a:t>
            </a:r>
            <a:r>
              <a:rPr lang="tr-TR" sz="1600" dirty="0"/>
              <a:t> </a:t>
            </a:r>
            <a:r>
              <a:rPr lang="tr-TR" sz="1600" dirty="0" err="1"/>
              <a:t>Systems</a:t>
            </a:r>
            <a:endParaRPr lang="tr-TR" sz="1600" dirty="0"/>
          </a:p>
          <a:p>
            <a:pPr eaLnBrk="1" hangingPunct="1"/>
            <a:r>
              <a:rPr lang="tr-TR" sz="1600" dirty="0"/>
              <a:t>Özel Tasarımlar</a:t>
            </a:r>
          </a:p>
          <a:p>
            <a:pPr eaLnBrk="1" hangingPunct="1"/>
            <a:r>
              <a:rPr lang="tr-TR" sz="1600" dirty="0">
                <a:solidFill>
                  <a:srgbClr val="FF0000"/>
                </a:solidFill>
              </a:rPr>
              <a:t>3G iletişim sistemleri</a:t>
            </a:r>
          </a:p>
          <a:p>
            <a:pPr eaLnBrk="1" hangingPunct="1"/>
            <a:endParaRPr lang="tr-TR" sz="1600" dirty="0">
              <a:solidFill>
                <a:srgbClr val="FF0000"/>
              </a:solidFill>
            </a:endParaRPr>
          </a:p>
          <a:p>
            <a:pPr eaLnBrk="1" hangingPunct="1"/>
            <a:endParaRPr lang="tr-TR" sz="1600" dirty="0"/>
          </a:p>
        </p:txBody>
      </p:sp>
      <p:sp>
        <p:nvSpPr>
          <p:cNvPr id="31746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1747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29FF6C5-FBAC-4807-916B-C1B48C16785D}" type="slidenum">
              <a:rPr lang="tr-TR" smtClean="0"/>
              <a:pPr/>
              <a:t>28</a:t>
            </a:fld>
            <a:endParaRPr lang="tr-TR"/>
          </a:p>
        </p:txBody>
      </p:sp>
      <p:pic>
        <p:nvPicPr>
          <p:cNvPr id="7" name="6 Resim" descr="SVS SATELLITE SYSTEMS LOGO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  <p:pic>
        <p:nvPicPr>
          <p:cNvPr id="8" name="7 Resim" descr="MODEO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6116" y="1916832"/>
            <a:ext cx="2556284" cy="366217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3277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/>
              <a:t>Servis Merkezi</a:t>
            </a:r>
          </a:p>
          <a:p>
            <a:pPr lvl="1" eaLnBrk="1" hangingPunct="1"/>
            <a:r>
              <a:rPr lang="tr-TR"/>
              <a:t>Miteq, MCL, Newtec, ETL gibi bir çok firmanın Yetkili Bölge Teknik Servis Merkezi</a:t>
            </a:r>
          </a:p>
          <a:p>
            <a:pPr lvl="1" eaLnBrk="1" hangingPunct="1"/>
            <a:r>
              <a:rPr lang="tr-TR"/>
              <a:t>Markadan bağımsız tamir imkanı</a:t>
            </a:r>
          </a:p>
          <a:p>
            <a:pPr lvl="1" eaLnBrk="1" hangingPunct="1"/>
            <a:r>
              <a:rPr lang="tr-TR"/>
              <a:t>Tamir ve Servis için yetişmiş sertifikalı personel</a:t>
            </a:r>
          </a:p>
          <a:p>
            <a:pPr lvl="1" eaLnBrk="1" hangingPunct="1"/>
            <a:r>
              <a:rPr lang="tr-TR"/>
              <a:t>Geniş Yedek Parça ve komponent desteği</a:t>
            </a:r>
          </a:p>
          <a:p>
            <a:pPr lvl="1" eaLnBrk="1" hangingPunct="1"/>
            <a:r>
              <a:rPr lang="tr-TR"/>
              <a:t>Özellikle Yüksek frekans için gerekli donanım </a:t>
            </a:r>
          </a:p>
          <a:p>
            <a:pPr lvl="1" eaLnBrk="1" hangingPunct="1"/>
            <a:endParaRPr lang="tr-TR"/>
          </a:p>
          <a:p>
            <a:pPr lvl="1" eaLnBrk="1" hangingPunct="1"/>
            <a:endParaRPr lang="tr-TR"/>
          </a:p>
        </p:txBody>
      </p:sp>
      <p:sp>
        <p:nvSpPr>
          <p:cNvPr id="32770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2771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8DE9C7F-802B-4643-A363-2035DDA1A036}" type="slidenum">
              <a:rPr lang="tr-TR" smtClean="0"/>
              <a:pPr/>
              <a:t>29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827584" y="365126"/>
            <a:ext cx="7687766" cy="1325563"/>
          </a:xfrm>
        </p:spPr>
        <p:txBody>
          <a:bodyPr/>
          <a:lstStyle/>
          <a:p>
            <a:pPr eaLnBrk="1" hangingPunct="1"/>
            <a:r>
              <a:rPr lang="tr-TR" dirty="0"/>
              <a:t>Kısaca...</a:t>
            </a:r>
            <a:endParaRPr 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idx="1"/>
          </p:nvPr>
        </p:nvSpPr>
        <p:spPr>
          <a:xfrm>
            <a:off x="935596" y="1825625"/>
            <a:ext cx="7579754" cy="4351338"/>
          </a:xfrm>
        </p:spPr>
        <p:txBody>
          <a:bodyPr/>
          <a:lstStyle/>
          <a:p>
            <a:pPr eaLnBrk="1" hangingPunct="1"/>
            <a:r>
              <a:rPr lang="tr-TR" sz="2700" dirty="0"/>
              <a:t>SVS 1995 yılında </a:t>
            </a:r>
            <a:r>
              <a:rPr lang="tr-TR" sz="2700" dirty="0" smtClean="0"/>
              <a:t>kurulmuştur</a:t>
            </a:r>
            <a:r>
              <a:rPr lang="tr-TR" sz="2700" dirty="0"/>
              <a:t>.</a:t>
            </a:r>
          </a:p>
          <a:p>
            <a:pPr eaLnBrk="1" hangingPunct="1"/>
            <a:r>
              <a:rPr lang="tr-TR" sz="2700" dirty="0"/>
              <a:t>Şirketimiz Uydu Haberleşme ve RF çözümleri konusunda hizmet sunmaktadır</a:t>
            </a:r>
          </a:p>
          <a:p>
            <a:pPr eaLnBrk="1" hangingPunct="1"/>
            <a:r>
              <a:rPr lang="tr-TR" sz="2700" dirty="0"/>
              <a:t>Hizmet alanı başta Türkiye olmak üzere Ortadoğu, Avrupa, Afrika ve </a:t>
            </a:r>
            <a:r>
              <a:rPr lang="tr-TR" sz="2700" dirty="0" err="1" smtClean="0"/>
              <a:t>Asyadır</a:t>
            </a:r>
            <a:r>
              <a:rPr lang="tr-TR" sz="2700" dirty="0"/>
              <a:t>.</a:t>
            </a:r>
            <a:endParaRPr lang="en-US" sz="2700" dirty="0"/>
          </a:p>
          <a:p>
            <a:pPr eaLnBrk="1" hangingPunct="1"/>
            <a:r>
              <a:rPr lang="tr-TR" sz="2700" dirty="0"/>
              <a:t>Çoğunluğu teknik olmak üzere 35 personeli bulunmaktadır.</a:t>
            </a:r>
            <a:endParaRPr lang="en-US" sz="2700" dirty="0"/>
          </a:p>
        </p:txBody>
      </p:sp>
      <p:sp>
        <p:nvSpPr>
          <p:cNvPr id="6146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6147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7F18F2-3101-4968-973C-C6C776CE66AF}" type="slidenum">
              <a:rPr lang="tr-TR" smtClean="0"/>
              <a:pPr/>
              <a:t>3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dirty="0"/>
              <a:t>Yedek Malzeme</a:t>
            </a:r>
          </a:p>
          <a:p>
            <a:pPr lvl="1" eaLnBrk="1" hangingPunct="1"/>
            <a:r>
              <a:rPr lang="tr-TR" dirty="0"/>
              <a:t>Çok çeşitli, </a:t>
            </a:r>
            <a:r>
              <a:rPr lang="tr-TR" dirty="0" err="1"/>
              <a:t>Rigid</a:t>
            </a:r>
            <a:r>
              <a:rPr lang="tr-TR" dirty="0"/>
              <a:t>, </a:t>
            </a:r>
            <a:r>
              <a:rPr lang="tr-TR" dirty="0" err="1"/>
              <a:t>Heliax</a:t>
            </a:r>
            <a:r>
              <a:rPr lang="tr-TR" dirty="0"/>
              <a:t>, </a:t>
            </a:r>
            <a:r>
              <a:rPr lang="tr-TR" dirty="0" err="1"/>
              <a:t>flexible</a:t>
            </a:r>
            <a:r>
              <a:rPr lang="tr-TR" dirty="0"/>
              <a:t> </a:t>
            </a:r>
            <a:r>
              <a:rPr lang="tr-TR" dirty="0" err="1"/>
              <a:t>Waveguide</a:t>
            </a:r>
            <a:endParaRPr lang="tr-TR" dirty="0"/>
          </a:p>
          <a:p>
            <a:pPr lvl="1" eaLnBrk="1" hangingPunct="1"/>
            <a:r>
              <a:rPr lang="tr-TR" dirty="0"/>
              <a:t>Yüksek frekans </a:t>
            </a:r>
            <a:r>
              <a:rPr lang="tr-TR" dirty="0" err="1"/>
              <a:t>coax</a:t>
            </a:r>
            <a:r>
              <a:rPr lang="tr-TR" dirty="0"/>
              <a:t> kablolar</a:t>
            </a:r>
          </a:p>
          <a:p>
            <a:pPr lvl="1" eaLnBrk="1" hangingPunct="1"/>
            <a:r>
              <a:rPr lang="tr-TR" dirty="0" err="1"/>
              <a:t>Waveguide</a:t>
            </a:r>
            <a:r>
              <a:rPr lang="tr-TR" dirty="0"/>
              <a:t> </a:t>
            </a:r>
            <a:r>
              <a:rPr lang="tr-TR" dirty="0" err="1"/>
              <a:t>Componentler</a:t>
            </a:r>
            <a:r>
              <a:rPr lang="tr-TR" dirty="0"/>
              <a:t>  - </a:t>
            </a:r>
            <a:r>
              <a:rPr lang="tr-TR" dirty="0" err="1"/>
              <a:t>Adaptorler</a:t>
            </a:r>
            <a:r>
              <a:rPr lang="tr-TR" dirty="0"/>
              <a:t>, Geçişler, vs.</a:t>
            </a:r>
          </a:p>
          <a:p>
            <a:pPr lvl="1" eaLnBrk="1" hangingPunct="1"/>
            <a:r>
              <a:rPr lang="tr-TR" dirty="0"/>
              <a:t>Frekans </a:t>
            </a:r>
            <a:r>
              <a:rPr lang="tr-TR" dirty="0" err="1"/>
              <a:t>Converterlar</a:t>
            </a:r>
            <a:r>
              <a:rPr lang="tr-TR" dirty="0"/>
              <a:t>, Yüksek Frekans güç yükselteçleri </a:t>
            </a:r>
            <a:r>
              <a:rPr lang="tr-TR" dirty="0" err="1"/>
              <a:t>vs</a:t>
            </a:r>
            <a:endParaRPr lang="tr-TR" dirty="0"/>
          </a:p>
          <a:p>
            <a:pPr lvl="1" eaLnBrk="1" hangingPunct="1"/>
            <a:r>
              <a:rPr lang="tr-TR" dirty="0"/>
              <a:t>.... </a:t>
            </a:r>
          </a:p>
          <a:p>
            <a:pPr lvl="1" eaLnBrk="1" hangingPunct="1"/>
            <a:endParaRPr lang="tr-TR" dirty="0"/>
          </a:p>
          <a:p>
            <a:pPr lvl="1" eaLnBrk="1" hangingPunct="1"/>
            <a:endParaRPr lang="tr-TR" dirty="0"/>
          </a:p>
        </p:txBody>
      </p:sp>
      <p:sp>
        <p:nvSpPr>
          <p:cNvPr id="3379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379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FC0E6E-9894-4363-8C31-C1DFDA340E09}" type="slidenum">
              <a:rPr lang="tr-TR" smtClean="0"/>
              <a:pPr/>
              <a:t>30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3379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379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FC0E6E-9894-4363-8C31-C1DFDA340E09}" type="slidenum">
              <a:rPr lang="tr-TR" smtClean="0"/>
              <a:pPr/>
              <a:t>31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476563" y="4594942"/>
            <a:ext cx="274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3.7m Anten DBS </a:t>
            </a:r>
            <a:r>
              <a:rPr lang="tr-TR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Horn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70" y="2046295"/>
            <a:ext cx="1018133" cy="2287451"/>
          </a:xfr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72" y="2158855"/>
            <a:ext cx="4283968" cy="2784579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4427984" y="5028889"/>
            <a:ext cx="274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Diplexer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6013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3379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379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FC0E6E-9894-4363-8C31-C1DFDA340E09}" type="slidenum">
              <a:rPr lang="tr-TR" smtClean="0"/>
              <a:pPr/>
              <a:t>32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2738562" y="5987019"/>
            <a:ext cx="3393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Özel Canlı yayın araç dizaynı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05491"/>
            <a:ext cx="6180836" cy="4346898"/>
          </a:xfrm>
        </p:spPr>
      </p:pic>
    </p:spTree>
    <p:extLst>
      <p:ext uri="{BB962C8B-B14F-4D97-AF65-F5344CB8AC3E}">
        <p14:creationId xmlns:p14="http://schemas.microsoft.com/office/powerpoint/2010/main" val="4124328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3379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379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FC0E6E-9894-4363-8C31-C1DFDA340E09}" type="slidenum">
              <a:rPr lang="tr-TR" smtClean="0"/>
              <a:pPr/>
              <a:t>33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1439652" y="5987019"/>
            <a:ext cx="60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Sabit ve Mobil anten sistemleri ve Özel çözümler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9" y="1262085"/>
            <a:ext cx="3507249" cy="2474157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1" y="1605491"/>
            <a:ext cx="3526775" cy="432314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4" y="3920908"/>
            <a:ext cx="3671900" cy="199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68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dirty="0"/>
              <a:t>Çözümler- SVS Telekom</a:t>
            </a:r>
          </a:p>
        </p:txBody>
      </p:sp>
      <p:sp>
        <p:nvSpPr>
          <p:cNvPr id="3379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379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FC0E6E-9894-4363-8C31-C1DFDA340E09}" type="slidenum">
              <a:rPr lang="tr-TR" smtClean="0"/>
              <a:pPr/>
              <a:t>34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1439652" y="5987019"/>
            <a:ext cx="60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HPA yedekleme sistemleri ve Dalga kılavuzları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0483"/>
            <a:ext cx="6204808" cy="4351338"/>
          </a:xfrm>
        </p:spPr>
      </p:pic>
    </p:spTree>
    <p:extLst>
      <p:ext uri="{BB962C8B-B14F-4D97-AF65-F5344CB8AC3E}">
        <p14:creationId xmlns:p14="http://schemas.microsoft.com/office/powerpoint/2010/main" val="2722669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dirty="0"/>
              <a:t>Çözümler- SVS Telekom</a:t>
            </a:r>
          </a:p>
        </p:txBody>
      </p:sp>
      <p:sp>
        <p:nvSpPr>
          <p:cNvPr id="3379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379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FC0E6E-9894-4363-8C31-C1DFDA340E09}" type="slidenum">
              <a:rPr lang="tr-TR" smtClean="0"/>
              <a:pPr/>
              <a:t>35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1439652" y="5987019"/>
            <a:ext cx="60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Taşınabilir yayın sistemleri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1848391"/>
            <a:ext cx="5904657" cy="4138628"/>
          </a:xfrm>
        </p:spPr>
      </p:pic>
    </p:spTree>
    <p:extLst>
      <p:ext uri="{BB962C8B-B14F-4D97-AF65-F5344CB8AC3E}">
        <p14:creationId xmlns:p14="http://schemas.microsoft.com/office/powerpoint/2010/main" val="3714547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dirty="0"/>
              <a:t>Çözümler- SVS Telekom</a:t>
            </a:r>
          </a:p>
        </p:txBody>
      </p:sp>
      <p:sp>
        <p:nvSpPr>
          <p:cNvPr id="3379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379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FC0E6E-9894-4363-8C31-C1DFDA340E09}" type="slidenum">
              <a:rPr lang="tr-TR" smtClean="0"/>
              <a:pPr/>
              <a:t>36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1439652" y="5987019"/>
            <a:ext cx="60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Askeri Özel tasarımlar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3" y="1698228"/>
            <a:ext cx="4163979" cy="2942061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46" y="1687793"/>
            <a:ext cx="4217336" cy="295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72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75225"/>
            <a:ext cx="2549680" cy="2568116"/>
          </a:xfrm>
        </p:spPr>
      </p:pic>
      <p:sp>
        <p:nvSpPr>
          <p:cNvPr id="3379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379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FC0E6E-9894-4363-8C31-C1DFDA340E09}" type="slidenum">
              <a:rPr lang="tr-TR" smtClean="0"/>
              <a:pPr/>
              <a:t>37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50" y="1875225"/>
            <a:ext cx="5385428" cy="2127920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1862459" y="533588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ARMERKOM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5232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11" y="1605491"/>
            <a:ext cx="3341948" cy="2147973"/>
          </a:xfrm>
        </p:spPr>
      </p:pic>
      <p:sp>
        <p:nvSpPr>
          <p:cNvPr id="3379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 dirty="0"/>
              <a:t>SVS SATELLITE SYSTEMS</a:t>
            </a:r>
          </a:p>
        </p:txBody>
      </p:sp>
      <p:sp>
        <p:nvSpPr>
          <p:cNvPr id="3379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FC0E6E-9894-4363-8C31-C1DFDA340E09}" type="slidenum">
              <a:rPr lang="tr-TR" smtClean="0"/>
              <a:pPr/>
              <a:t>38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96" y="3855104"/>
            <a:ext cx="2817439" cy="231611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15" y="1694863"/>
            <a:ext cx="2016061" cy="439104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5" y="1844824"/>
            <a:ext cx="2342661" cy="3547780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107504" y="5901238"/>
            <a:ext cx="26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BAŞBAKANLIK (</a:t>
            </a: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MİT)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2777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3379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379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FC0E6E-9894-4363-8C31-C1DFDA340E09}" type="slidenum">
              <a:rPr lang="tr-TR" smtClean="0"/>
              <a:pPr/>
              <a:t>39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727264"/>
            <a:ext cx="4948080" cy="3841617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2826115" y="586101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THY Teknik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İçerik Yer Tutucusu 1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69" y="1340059"/>
            <a:ext cx="2814142" cy="2003529"/>
          </a:xfr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5" y="3609020"/>
            <a:ext cx="2957111" cy="219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7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tr-TR" sz="3200" dirty="0"/>
              <a:t>Sabit Yer istasyonları</a:t>
            </a:r>
          </a:p>
          <a:p>
            <a:pPr lvl="1" eaLnBrk="1" hangingPunct="1"/>
            <a:r>
              <a:rPr lang="tr-TR" sz="2800" dirty="0"/>
              <a:t>Yayıncılar</a:t>
            </a:r>
          </a:p>
          <a:p>
            <a:pPr lvl="1" eaLnBrk="1" hangingPunct="1"/>
            <a:r>
              <a:rPr lang="tr-TR" sz="2800" dirty="0"/>
              <a:t>Uydu Operatörleri</a:t>
            </a:r>
          </a:p>
          <a:p>
            <a:pPr lvl="1" eaLnBrk="1" hangingPunct="1"/>
            <a:r>
              <a:rPr lang="tr-TR" sz="2800" dirty="0"/>
              <a:t>VSAT Operatörleri</a:t>
            </a:r>
          </a:p>
          <a:p>
            <a:pPr lvl="1" eaLnBrk="1" hangingPunct="1"/>
            <a:r>
              <a:rPr lang="tr-TR" sz="2800" dirty="0"/>
              <a:t>Askeri Birimler</a:t>
            </a:r>
          </a:p>
          <a:p>
            <a:pPr eaLnBrk="1" hangingPunct="1"/>
            <a:endParaRPr lang="tr-TR" sz="3200" dirty="0"/>
          </a:p>
        </p:txBody>
      </p:sp>
      <p:sp>
        <p:nvSpPr>
          <p:cNvPr id="819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819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668912-0DE0-4E2F-939A-C8FE665E0E89}" type="slidenum">
              <a:rPr lang="tr-TR" smtClean="0"/>
              <a:pPr/>
              <a:t>4</a:t>
            </a:fld>
            <a:endParaRPr lang="tr-TR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3379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379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FC0E6E-9894-4363-8C31-C1DFDA340E09}" type="slidenum">
              <a:rPr lang="tr-TR" smtClean="0"/>
              <a:pPr/>
              <a:t>40</a:t>
            </a:fld>
            <a:endParaRPr lang="tr-TR" dirty="0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1763688" y="569725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ASELSAN JEMUS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980456"/>
            <a:ext cx="4378252" cy="2755503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79107"/>
            <a:ext cx="3019150" cy="27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69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3379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379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FC0E6E-9894-4363-8C31-C1DFDA340E09}" type="slidenum">
              <a:rPr lang="tr-TR" smtClean="0"/>
              <a:pPr/>
              <a:t>41</a:t>
            </a:fld>
            <a:endParaRPr lang="tr-TR" dirty="0"/>
          </a:p>
        </p:txBody>
      </p:sp>
      <p:pic>
        <p:nvPicPr>
          <p:cNvPr id="6" name="5 Resim" descr="SVS SATELLITE SYSTEMS LOG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1763688" y="569725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ASELSAN </a:t>
            </a: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LST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29524"/>
            <a:ext cx="3739265" cy="2098350"/>
          </a:xfr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67" y="1980456"/>
            <a:ext cx="4103948" cy="30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84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 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tr-TR" sz="1600" dirty="0"/>
          </a:p>
          <a:p>
            <a:pPr eaLnBrk="1" hangingPunct="1">
              <a:buFont typeface="Wingdings" pitchFamily="2" charset="2"/>
              <a:buNone/>
            </a:pPr>
            <a:endParaRPr lang="tr-TR" sz="1600" dirty="0"/>
          </a:p>
          <a:p>
            <a:pPr eaLnBrk="1" hangingPunct="1">
              <a:buFont typeface="Wingdings" pitchFamily="2" charset="2"/>
              <a:buNone/>
            </a:pPr>
            <a:endParaRPr lang="tr-TR" sz="1600" dirty="0"/>
          </a:p>
          <a:p>
            <a:pPr algn="ctr" eaLnBrk="1" hangingPunct="1">
              <a:buFont typeface="Wingdings" pitchFamily="2" charset="2"/>
              <a:buNone/>
            </a:pPr>
            <a:r>
              <a:rPr lang="tr-TR" sz="2800" dirty="0"/>
              <a:t>Bize </a:t>
            </a:r>
            <a:r>
              <a:rPr lang="tr-TR" sz="2800"/>
              <a:t>zaman ayırdığınız </a:t>
            </a:r>
            <a:r>
              <a:rPr lang="tr-TR" sz="2800" dirty="0"/>
              <a:t>için teşekkür ederiz.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sz="2800" dirty="0"/>
          </a:p>
          <a:p>
            <a:pPr algn="ctr" eaLnBrk="1" hangingPunct="1">
              <a:buFont typeface="Wingdings" pitchFamily="2" charset="2"/>
              <a:buNone/>
            </a:pPr>
            <a:endParaRPr lang="tr-TR" sz="1600" dirty="0"/>
          </a:p>
          <a:p>
            <a:pPr algn="ctr" eaLnBrk="1" hangingPunct="1">
              <a:buFont typeface="Wingdings" pitchFamily="2" charset="2"/>
              <a:buNone/>
            </a:pPr>
            <a:r>
              <a:rPr lang="tr-TR" sz="1600" dirty="0"/>
              <a:t>Tel: 0216 329 5600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1600" dirty="0"/>
              <a:t>Fax:0216 329 0299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sz="1600" dirty="0"/>
          </a:p>
          <a:p>
            <a:pPr algn="ctr" eaLnBrk="1" hangingPunct="1">
              <a:buFont typeface="Wingdings" pitchFamily="2" charset="2"/>
              <a:buNone/>
            </a:pPr>
            <a:endParaRPr lang="tr-TR" sz="1600" dirty="0"/>
          </a:p>
          <a:p>
            <a:pPr eaLnBrk="1" hangingPunct="1">
              <a:buFont typeface="Wingdings" pitchFamily="2" charset="2"/>
              <a:buNone/>
            </a:pPr>
            <a:endParaRPr lang="tr-TR" sz="1600" dirty="0"/>
          </a:p>
          <a:p>
            <a:pPr eaLnBrk="1" hangingPunct="1">
              <a:buFont typeface="Wingdings" pitchFamily="2" charset="2"/>
              <a:buNone/>
            </a:pPr>
            <a:endParaRPr lang="tr-TR" sz="1600" dirty="0"/>
          </a:p>
        </p:txBody>
      </p:sp>
      <p:sp>
        <p:nvSpPr>
          <p:cNvPr id="34818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34819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D3106C4-F497-4839-877C-4B2CD78B8BFE}" type="slidenum">
              <a:rPr lang="tr-TR" smtClean="0"/>
              <a:pPr/>
              <a:t>42</a:t>
            </a:fld>
            <a:endParaRPr lang="tr-TR"/>
          </a:p>
        </p:txBody>
      </p:sp>
      <p:sp>
        <p:nvSpPr>
          <p:cNvPr id="34822" name="Rectangle 4"/>
          <p:cNvSpPr>
            <a:spLocks noChangeArrowheads="1"/>
          </p:cNvSpPr>
          <p:nvPr/>
        </p:nvSpPr>
        <p:spPr bwMode="auto">
          <a:xfrm>
            <a:off x="7599363" y="3252788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pic>
        <p:nvPicPr>
          <p:cNvPr id="7" name="6 Resim" descr="SVS SATELLITE SYSTEMS LOGO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/>
              <a:t>Sabit Yer istasyonları</a:t>
            </a:r>
          </a:p>
        </p:txBody>
      </p:sp>
      <p:sp>
        <p:nvSpPr>
          <p:cNvPr id="9218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9219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1F3DB4-B990-4EC2-AED3-E4C5CA2A0386}" type="slidenum">
              <a:rPr lang="tr-TR" smtClean="0"/>
              <a:pPr/>
              <a:t>5</a:t>
            </a:fld>
            <a:endParaRPr lang="tr-TR"/>
          </a:p>
        </p:txBody>
      </p:sp>
      <p:pic>
        <p:nvPicPr>
          <p:cNvPr id="9222" name="Picture 5" descr="Resim%203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8" y="2315821"/>
            <a:ext cx="27352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Resim%203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" y="4797425"/>
            <a:ext cx="1212850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9" descr="Resim%2011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1" y="2338388"/>
            <a:ext cx="2989262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3" descr="DSC022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2349500"/>
            <a:ext cx="229711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Text Box 15"/>
          <p:cNvSpPr txBox="1">
            <a:spLocks noChangeArrowheads="1"/>
          </p:cNvSpPr>
          <p:nvPr/>
        </p:nvSpPr>
        <p:spPr bwMode="auto">
          <a:xfrm>
            <a:off x="1835150" y="4868863"/>
            <a:ext cx="111601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200"/>
              <a:t>Türksat Ankara</a:t>
            </a:r>
          </a:p>
        </p:txBody>
      </p:sp>
      <p:sp>
        <p:nvSpPr>
          <p:cNvPr id="9227" name="Text Box 16"/>
          <p:cNvSpPr txBox="1">
            <a:spLocks noChangeArrowheads="1"/>
          </p:cNvSpPr>
          <p:nvPr/>
        </p:nvSpPr>
        <p:spPr bwMode="auto">
          <a:xfrm>
            <a:off x="3455988" y="4797425"/>
            <a:ext cx="14033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200"/>
              <a:t>Monaco Telecom Manoca</a:t>
            </a:r>
          </a:p>
        </p:txBody>
      </p:sp>
      <p:sp>
        <p:nvSpPr>
          <p:cNvPr id="9228" name="Text Box 18"/>
          <p:cNvSpPr txBox="1">
            <a:spLocks noChangeArrowheads="1"/>
          </p:cNvSpPr>
          <p:nvPr/>
        </p:nvSpPr>
        <p:spPr bwMode="auto">
          <a:xfrm>
            <a:off x="7019925" y="4149725"/>
            <a:ext cx="12604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200"/>
              <a:t>Niger Telecom Niamey</a:t>
            </a:r>
          </a:p>
        </p:txBody>
      </p:sp>
      <p:pic>
        <p:nvPicPr>
          <p:cNvPr id="9229" name="Picture 20" descr="Resim%200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0479" y="4683125"/>
            <a:ext cx="2376488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Resim" descr="SVS SATELLITE SYSTEMS LOGO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/>
              <a:t>Sabit Yer istasyonları (Devam)</a:t>
            </a:r>
          </a:p>
        </p:txBody>
      </p:sp>
      <p:sp>
        <p:nvSpPr>
          <p:cNvPr id="10242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10243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173CB1-AF19-42BD-914C-68B4AD66F5AD}" type="slidenum">
              <a:rPr lang="tr-TR" smtClean="0"/>
              <a:pPr/>
              <a:t>6</a:t>
            </a:fld>
            <a:endParaRPr lang="tr-TR"/>
          </a:p>
        </p:txBody>
      </p:sp>
      <p:pic>
        <p:nvPicPr>
          <p:cNvPr id="10246" name="Picture 7" descr="2004-08-20%2009-22-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56892"/>
            <a:ext cx="26257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3455988" y="5408613"/>
            <a:ext cx="1368425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200"/>
              <a:t>Gabon Telekom</a:t>
            </a:r>
          </a:p>
          <a:p>
            <a:pPr>
              <a:spcBef>
                <a:spcPct val="50000"/>
              </a:spcBef>
            </a:pPr>
            <a:r>
              <a:rPr lang="tr-TR" sz="1200"/>
              <a:t>Libreville</a:t>
            </a:r>
          </a:p>
          <a:p>
            <a:pPr>
              <a:spcBef>
                <a:spcPct val="50000"/>
              </a:spcBef>
            </a:pPr>
            <a:r>
              <a:rPr lang="tr-TR" sz="1200"/>
              <a:t>Telekom</a:t>
            </a:r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3455988" y="4797425"/>
            <a:ext cx="14033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200"/>
              <a:t>Monaco Telecom Manoca</a:t>
            </a:r>
          </a:p>
        </p:txBody>
      </p:sp>
      <p:sp>
        <p:nvSpPr>
          <p:cNvPr id="10250" name="Text Box 12"/>
          <p:cNvSpPr txBox="1">
            <a:spLocks noChangeArrowheads="1"/>
          </p:cNvSpPr>
          <p:nvPr/>
        </p:nvSpPr>
        <p:spPr bwMode="auto">
          <a:xfrm>
            <a:off x="7596188" y="3136900"/>
            <a:ext cx="1547812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200"/>
              <a:t>Roshan Telecom Herat Afganistan</a:t>
            </a:r>
            <a:br>
              <a:rPr lang="tr-TR" sz="1200"/>
            </a:br>
            <a:r>
              <a:rPr lang="tr-TR" sz="1200"/>
              <a:t>GSM Backhaul Network</a:t>
            </a:r>
          </a:p>
        </p:txBody>
      </p:sp>
      <p:pic>
        <p:nvPicPr>
          <p:cNvPr id="10251" name="Picture 15" descr="Resim%200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836" y="2457450"/>
            <a:ext cx="21590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7" descr="DSC04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7650" y="245745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9" descr="P2020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8085" y="4241886"/>
            <a:ext cx="2700300" cy="202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Resim" descr="DSC002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929" y="4423003"/>
            <a:ext cx="2628292" cy="1971219"/>
          </a:xfrm>
          <a:prstGeom prst="rect">
            <a:avLst/>
          </a:prstGeom>
        </p:spPr>
      </p:pic>
      <p:pic>
        <p:nvPicPr>
          <p:cNvPr id="15" name="14 Resim" descr="SVS SATELLITE SYSTEMS LOGO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/>
              <a:t>Mobil Haberleşme İstasyonları</a:t>
            </a:r>
          </a:p>
          <a:p>
            <a:pPr lvl="1" eaLnBrk="1" hangingPunct="1"/>
            <a:r>
              <a:rPr lang="tr-TR"/>
              <a:t>Yayıncılar</a:t>
            </a:r>
          </a:p>
          <a:p>
            <a:pPr lvl="1" eaLnBrk="1" hangingPunct="1"/>
            <a:r>
              <a:rPr lang="tr-TR"/>
              <a:t>Haber Ajansları</a:t>
            </a:r>
          </a:p>
          <a:p>
            <a:pPr lvl="1" eaLnBrk="1" hangingPunct="1"/>
            <a:r>
              <a:rPr lang="tr-TR"/>
              <a:t>Telekom Operatörleri</a:t>
            </a:r>
          </a:p>
          <a:p>
            <a:pPr lvl="1" eaLnBrk="1" hangingPunct="1"/>
            <a:r>
              <a:rPr lang="tr-TR"/>
              <a:t>Devlet Birimleri </a:t>
            </a:r>
            <a:r>
              <a:rPr lang="tr-TR" sz="1600"/>
              <a:t>(Asker, Emniyet, Sivil Savunma vs)</a:t>
            </a:r>
          </a:p>
        </p:txBody>
      </p:sp>
      <p:sp>
        <p:nvSpPr>
          <p:cNvPr id="12290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12291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090BA3-0A3E-457F-B671-D138A31C22C6}" type="slidenum">
              <a:rPr lang="tr-TR" smtClean="0"/>
              <a:pPr/>
              <a:t>7</a:t>
            </a:fld>
            <a:endParaRPr lang="tr-TR"/>
          </a:p>
        </p:txBody>
      </p:sp>
      <p:pic>
        <p:nvPicPr>
          <p:cNvPr id="12294" name="Picture 2" descr="http://web.tradekorea.com/upload_file/prod/marketing/mkt_files/new_company/isskorea/img_en/o_P302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0588" y="4305300"/>
            <a:ext cx="2586037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" y="4341813"/>
            <a:ext cx="2519363" cy="1889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229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7550" y="4341813"/>
            <a:ext cx="2592388" cy="191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2297" name="Picture 12" descr="C:\Documents and Settings\Abdullah.Saglam\Desktop\swedish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775" y="1895475"/>
            <a:ext cx="18034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Resim" descr="SVS SATELLITE SYSTEMS LOGO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idx="1"/>
          </p:nvPr>
        </p:nvSpPr>
        <p:spPr>
          <a:xfrm>
            <a:off x="738188" y="1858963"/>
            <a:ext cx="7696200" cy="4038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/>
              <a:t>Mobil Uydu Haberleşme Terminalleri</a:t>
            </a:r>
          </a:p>
          <a:p>
            <a:pPr lvl="1" eaLnBrk="1" hangingPunct="1"/>
            <a:r>
              <a:rPr lang="tr-TR"/>
              <a:t>Fly Away</a:t>
            </a:r>
          </a:p>
          <a:p>
            <a:pPr lvl="1" eaLnBrk="1" hangingPunct="1">
              <a:buFontTx/>
              <a:buNone/>
            </a:pPr>
            <a:endParaRPr lang="tr-TR"/>
          </a:p>
        </p:txBody>
      </p:sp>
      <p:sp>
        <p:nvSpPr>
          <p:cNvPr id="13314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13315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8E4A69-7ADB-4239-B25C-22CC73BEDA89}" type="slidenum">
              <a:rPr lang="tr-TR" smtClean="0"/>
              <a:pPr/>
              <a:t>8</a:t>
            </a:fld>
            <a:endParaRPr lang="tr-TR"/>
          </a:p>
        </p:txBody>
      </p:sp>
      <p:pic>
        <p:nvPicPr>
          <p:cNvPr id="13318" name="Picture 4" descr="Fly-a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3033713"/>
            <a:ext cx="2700338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8" descr="DSC00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1038" y="4013200"/>
            <a:ext cx="31321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9" descr="Resize of Flyaway1,2mt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5988" y="2333625"/>
            <a:ext cx="2987675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11 Metin kutusu"/>
          <p:cNvSpPr txBox="1">
            <a:spLocks noChangeArrowheads="1"/>
          </p:cNvSpPr>
          <p:nvPr/>
        </p:nvSpPr>
        <p:spPr bwMode="auto">
          <a:xfrm>
            <a:off x="519113" y="5072063"/>
            <a:ext cx="1423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/>
              <a:t>Irak</a:t>
            </a:r>
          </a:p>
        </p:txBody>
      </p:sp>
      <p:sp>
        <p:nvSpPr>
          <p:cNvPr id="13322" name="12 Metin kutusu"/>
          <p:cNvSpPr txBox="1">
            <a:spLocks noChangeArrowheads="1"/>
          </p:cNvSpPr>
          <p:nvPr/>
        </p:nvSpPr>
        <p:spPr bwMode="auto">
          <a:xfrm>
            <a:off x="7273925" y="4451350"/>
            <a:ext cx="1423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/>
              <a:t>Filistin</a:t>
            </a:r>
          </a:p>
        </p:txBody>
      </p:sp>
      <p:sp>
        <p:nvSpPr>
          <p:cNvPr id="13323" name="13 Metin kutusu"/>
          <p:cNvSpPr txBox="1">
            <a:spLocks noChangeArrowheads="1"/>
          </p:cNvSpPr>
          <p:nvPr/>
        </p:nvSpPr>
        <p:spPr bwMode="auto">
          <a:xfrm>
            <a:off x="3878263" y="3575050"/>
            <a:ext cx="1423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/>
              <a:t>Pakistan</a:t>
            </a:r>
          </a:p>
        </p:txBody>
      </p:sp>
      <p:pic>
        <p:nvPicPr>
          <p:cNvPr id="12" name="11 Resim" descr="SVS SATELLITE SYSTEMS LOGO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/>
              <a:t>Çözümler- SVS Telekom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/>
              <a:t>Mobil Uydu Haberleşme Terminalleri</a:t>
            </a:r>
          </a:p>
          <a:p>
            <a:pPr lvl="1" eaLnBrk="1" hangingPunct="1"/>
            <a:r>
              <a:rPr lang="tr-TR"/>
              <a:t>Drive Away</a:t>
            </a:r>
          </a:p>
        </p:txBody>
      </p:sp>
      <p:sp>
        <p:nvSpPr>
          <p:cNvPr id="14338" name="4 Altbilgi Yer Tutucusu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tr-TR"/>
              <a:t>SVS SATELLITE SYSTEMS</a:t>
            </a:r>
          </a:p>
        </p:txBody>
      </p:sp>
      <p:sp>
        <p:nvSpPr>
          <p:cNvPr id="14339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193B3C-34DF-451D-8AC5-80001D8BA4DF}" type="slidenum">
              <a:rPr lang="tr-TR" smtClean="0"/>
              <a:pPr/>
              <a:t>9</a:t>
            </a:fld>
            <a:endParaRPr lang="tr-TR"/>
          </a:p>
        </p:txBody>
      </p:sp>
      <p:pic>
        <p:nvPicPr>
          <p:cNvPr id="9" name="8 Resim" descr="IMG_9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516" y="3361493"/>
            <a:ext cx="3960440" cy="2227747"/>
          </a:xfrm>
          <a:prstGeom prst="rect">
            <a:avLst/>
          </a:prstGeom>
        </p:spPr>
      </p:pic>
      <p:pic>
        <p:nvPicPr>
          <p:cNvPr id="11" name="10 Resim" descr="DSCF2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852937"/>
            <a:ext cx="4392488" cy="3294366"/>
          </a:xfrm>
          <a:prstGeom prst="rect">
            <a:avLst/>
          </a:prstGeom>
        </p:spPr>
      </p:pic>
      <p:pic>
        <p:nvPicPr>
          <p:cNvPr id="8" name="7 Resim" descr="SVS SATELLITE SYSTEMS LOGO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1" y="368660"/>
            <a:ext cx="1728192" cy="123683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3625</TotalTime>
  <Words>875</Words>
  <Application>Microsoft Office PowerPoint</Application>
  <PresentationFormat>Ekran Gösterisi (4:3)</PresentationFormat>
  <Paragraphs>345</Paragraphs>
  <Slides>42</Slides>
  <Notes>15</Notes>
  <HiddenSlides>0</HiddenSlides>
  <MMClips>1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Corbel</vt:lpstr>
      <vt:lpstr>Times New Roman</vt:lpstr>
      <vt:lpstr>Wingdings</vt:lpstr>
      <vt:lpstr>Office Teması</vt:lpstr>
      <vt:lpstr>Photo Editor Photo</vt:lpstr>
      <vt:lpstr> SVS SATELLITE SYSTEMS</vt:lpstr>
      <vt:lpstr>Ajanda</vt:lpstr>
      <vt:lpstr>Kısaca...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İmalatlar- SVS Telekom</vt:lpstr>
      <vt:lpstr>İmalatlar- SVS Telekom</vt:lpstr>
      <vt:lpstr>İmalatlar- SVS Telekom</vt:lpstr>
      <vt:lpstr>İmalatlar- SVS Telekom</vt:lpstr>
      <vt:lpstr>İmalatlar- SVS Telekom</vt:lpstr>
      <vt:lpstr>İmalatlar- SVS Telekom</vt:lpstr>
      <vt:lpstr>İmalatlar- SVS Telekom</vt:lpstr>
      <vt:lpstr>İmalatlar- SVS Telekom</vt:lpstr>
      <vt:lpstr>İmalatlar- SVS Telekom</vt:lpstr>
      <vt:lpstr>İmalatlar- SVS Telekom</vt:lpstr>
      <vt:lpstr>İmalatlar- SVS Telekom</vt:lpstr>
      <vt:lpstr>İmalatlar-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Çözümler- SVS Telekom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kakardas</dc:creator>
  <cp:lastModifiedBy>Kasım AKARDAŞ</cp:lastModifiedBy>
  <cp:revision>92</cp:revision>
  <cp:lastPrinted>1601-01-01T00:00:00Z</cp:lastPrinted>
  <dcterms:created xsi:type="dcterms:W3CDTF">1601-01-01T00:00:00Z</dcterms:created>
  <dcterms:modified xsi:type="dcterms:W3CDTF">2016-11-17T12:15:16Z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